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833" r:id="rId2"/>
    <p:sldId id="829" r:id="rId3"/>
    <p:sldId id="830" r:id="rId4"/>
    <p:sldId id="831" r:id="rId5"/>
    <p:sldId id="820" r:id="rId6"/>
    <p:sldId id="821" r:id="rId7"/>
    <p:sldId id="669" r:id="rId8"/>
    <p:sldId id="813" r:id="rId9"/>
    <p:sldId id="832" r:id="rId10"/>
    <p:sldId id="681" r:id="rId11"/>
    <p:sldId id="834" r:id="rId12"/>
    <p:sldId id="822" r:id="rId13"/>
    <p:sldId id="826" r:id="rId14"/>
    <p:sldId id="824" r:id="rId15"/>
    <p:sldId id="682" r:id="rId16"/>
    <p:sldId id="672" r:id="rId17"/>
    <p:sldId id="827" r:id="rId18"/>
    <p:sldId id="915" r:id="rId19"/>
    <p:sldId id="916" r:id="rId20"/>
    <p:sldId id="943" r:id="rId21"/>
    <p:sldId id="835" r:id="rId22"/>
    <p:sldId id="836" r:id="rId23"/>
    <p:sldId id="837" r:id="rId24"/>
    <p:sldId id="709" r:id="rId25"/>
    <p:sldId id="838" r:id="rId26"/>
    <p:sldId id="282" r:id="rId27"/>
    <p:sldId id="277" r:id="rId28"/>
    <p:sldId id="280" r:id="rId29"/>
    <p:sldId id="283" r:id="rId30"/>
    <p:sldId id="284" r:id="rId31"/>
    <p:sldId id="705" r:id="rId32"/>
    <p:sldId id="708" r:id="rId33"/>
    <p:sldId id="706" r:id="rId34"/>
    <p:sldId id="694" r:id="rId35"/>
    <p:sldId id="265" r:id="rId36"/>
    <p:sldId id="839" r:id="rId37"/>
    <p:sldId id="259" r:id="rId38"/>
    <p:sldId id="260" r:id="rId39"/>
    <p:sldId id="261" r:id="rId40"/>
    <p:sldId id="276" r:id="rId41"/>
    <p:sldId id="944" r:id="rId42"/>
    <p:sldId id="710" r:id="rId43"/>
    <p:sldId id="278" r:id="rId44"/>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30"/>
    <p:restoredTop sz="86275"/>
  </p:normalViewPr>
  <p:slideViewPr>
    <p:cSldViewPr snapToGrid="0" showGuides="1">
      <p:cViewPr>
        <p:scale>
          <a:sx n="95" d="100"/>
          <a:sy n="95" d="100"/>
        </p:scale>
        <p:origin x="768" y="3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67283-310B-E846-9624-04B99EBB3ED4}" type="datetimeFigureOut">
              <a:rPr lang="en-US" smtClean="0"/>
              <a:t>3/28/23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E679B4-4851-994C-B632-F9C0A68FE025}" type="slidenum">
              <a:rPr lang="en-US" smtClean="0"/>
              <a:t>‹#›</a:t>
            </a:fld>
            <a:endParaRPr lang="en-US"/>
          </a:p>
        </p:txBody>
      </p:sp>
    </p:spTree>
    <p:extLst>
      <p:ext uri="{BB962C8B-B14F-4D97-AF65-F5344CB8AC3E}">
        <p14:creationId xmlns:p14="http://schemas.microsoft.com/office/powerpoint/2010/main" val="1711018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people.bu.edu/msoren/BI5152013/PGLecture10.pdf"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Lamarck argued that life was inevitably driven towards increasing complexity, essentially progressing along the scale from lower to higher beings established by the Greeks. He envisioned that simpler life forms, like microbes, continuously arise and eventually develop into higher forms, like plants and animals. Lamarck also believed that progress along this hierarchy allowed organisms to adapt to their environment, which was driven by an “inner need”. He thought that the continuous use of a particular organ allowed for its proliferation and subsequent inheritance to the next generation. Perhaps most famously, Lamarck explained that the long neck of the giraffe was the product of a continuous stretching toward leaves high on the trees. So, across many generations of stretching, giraffe necks gradually reached their current size.</a:t>
            </a:r>
          </a:p>
        </p:txBody>
      </p:sp>
      <p:sp>
        <p:nvSpPr>
          <p:cNvPr id="4" name="Slide Number Placeholder 3"/>
          <p:cNvSpPr>
            <a:spLocks noGrp="1"/>
          </p:cNvSpPr>
          <p:nvPr>
            <p:ph type="sldNum" sz="quarter" idx="5"/>
          </p:nvPr>
        </p:nvSpPr>
        <p:spPr/>
        <p:txBody>
          <a:bodyPr/>
          <a:lstStyle/>
          <a:p>
            <a:fld id="{0CDC084B-1ADE-2F45-BB9C-F2370938B759}" type="slidenum">
              <a:rPr lang="en-DE" smtClean="0"/>
              <a:t>2</a:t>
            </a:fld>
            <a:endParaRPr lang="en-DE"/>
          </a:p>
        </p:txBody>
      </p:sp>
    </p:spTree>
    <p:extLst>
      <p:ext uri="{BB962C8B-B14F-4D97-AF65-F5344CB8AC3E}">
        <p14:creationId xmlns:p14="http://schemas.microsoft.com/office/powerpoint/2010/main" val="2280319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a:extLst>
              <a:ext uri="{FF2B5EF4-FFF2-40B4-BE49-F238E27FC236}">
                <a16:creationId xmlns:a16="http://schemas.microsoft.com/office/drawing/2014/main" id="{1753CDC7-7021-4843-9BE1-80357BF4C7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BB91A6E5-BF44-8544-89B6-59E8D3112021}" type="slidenum">
              <a:rPr lang="en-US" altLang="de-DE" sz="1200" smtClean="0"/>
              <a:pPr/>
              <a:t>16</a:t>
            </a:fld>
            <a:endParaRPr lang="en-US" altLang="de-DE" sz="1200"/>
          </a:p>
        </p:txBody>
      </p:sp>
      <p:sp>
        <p:nvSpPr>
          <p:cNvPr id="80898" name="Rectangle 2">
            <a:extLst>
              <a:ext uri="{FF2B5EF4-FFF2-40B4-BE49-F238E27FC236}">
                <a16:creationId xmlns:a16="http://schemas.microsoft.com/office/drawing/2014/main" id="{E3908518-96A8-CD49-82A0-C09C9FB88088}"/>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6A7B51C4-4982-5849-888D-5EEE920C57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de-DE" dirty="0">
                <a:latin typeface="Arial" panose="020B0604020202020204" pitchFamily="34" charset="0"/>
                <a:ea typeface="ＭＳ Ｐゴシック" panose="020B0600070205080204" pitchFamily="34" charset="-128"/>
              </a:rPr>
              <a:t>Do the math expectations on the board. Get them to guess what the expectations are. Plot the predictions, then show this figure.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0.09</a:t>
            </a:r>
          </a:p>
        </p:txBody>
      </p:sp>
      <p:sp>
        <p:nvSpPr>
          <p:cNvPr id="4" name="Slide Number Placeholder 3"/>
          <p:cNvSpPr>
            <a:spLocks noGrp="1"/>
          </p:cNvSpPr>
          <p:nvPr>
            <p:ph type="sldNum" sz="quarter" idx="5"/>
          </p:nvPr>
        </p:nvSpPr>
        <p:spPr/>
        <p:txBody>
          <a:bodyPr/>
          <a:lstStyle/>
          <a:p>
            <a:fld id="{0CDC084B-1ADE-2F45-BB9C-F2370938B759}" type="slidenum">
              <a:rPr lang="en-DE" smtClean="0"/>
              <a:t>17</a:t>
            </a:fld>
            <a:endParaRPr lang="en-DE"/>
          </a:p>
        </p:txBody>
      </p:sp>
    </p:spTree>
    <p:extLst>
      <p:ext uri="{BB962C8B-B14F-4D97-AF65-F5344CB8AC3E}">
        <p14:creationId xmlns:p14="http://schemas.microsoft.com/office/powerpoint/2010/main" val="3971787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1" dirty="0">
                <a:latin typeface="Arial" pitchFamily="34" charset="0"/>
                <a:ea typeface="Arial" pitchFamily="34" charset="0"/>
              </a:rPr>
              <a:t>Figure 1 </a:t>
            </a:r>
            <a:r>
              <a:rPr lang="en-US" altLang="en-US" dirty="0">
                <a:latin typeface="Arial" pitchFamily="34" charset="0"/>
                <a:ea typeface="Arial" pitchFamily="34" charset="0"/>
              </a:rPr>
              <a:t>Distributions of mean FIS per species in (A) 142 species of terrestrial seed plants, (B) 41 species of marine macroalgae, and (C) 180 species of marine invertebrates.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latin typeface="Arial" pitchFamily="34" charset="0"/>
              <a:ea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The sexes are separate in this anemone and breeding is seasonal. After internal </a:t>
            </a:r>
            <a:r>
              <a:rPr lang="en-US" b="0" i="0" dirty="0" err="1">
                <a:solidFill>
                  <a:srgbClr val="202122"/>
                </a:solidFill>
                <a:effectLst/>
                <a:latin typeface="Arial" panose="020B0604020202020204" pitchFamily="34" charset="0"/>
              </a:rPr>
              <a:t>fertilisation</a:t>
            </a:r>
            <a:r>
              <a:rPr lang="en-US" b="0" i="0" dirty="0">
                <a:solidFill>
                  <a:srgbClr val="202122"/>
                </a:solidFill>
                <a:effectLst/>
                <a:latin typeface="Arial" panose="020B0604020202020204" pitchFamily="34" charset="0"/>
              </a:rPr>
              <a:t>, the eggs are initially retained in the gastrovascular cavity. They later are expelled from the mouth and move down the column, where they adhere in a broad belt halfway down; here the larvae are brooded for several months. When sufficiently developed, the juveniles slither or crawl down the column and move to a new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b="0" i="0" dirty="0">
              <a:solidFill>
                <a:srgbClr val="202122"/>
              </a:solidFill>
              <a:effectLst/>
              <a:latin typeface="Arial" panose="020B0604020202020204" pitchFamily="34" charset="0"/>
              <a:ea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b="0" i="0" dirty="0">
                <a:solidFill>
                  <a:srgbClr val="202122"/>
                </a:solidFill>
                <a:effectLst/>
                <a:latin typeface="Arial" panose="020B0604020202020204" pitchFamily="34" charset="0"/>
                <a:ea typeface="Arial" pitchFamily="34" charset="0"/>
              </a:rPr>
              <a:t>Negative means higher FIS than expected.</a:t>
            </a:r>
            <a:endParaRPr lang="en-US" altLang="en-US" dirty="0">
              <a:latin typeface="Arial" pitchFamily="34" charset="0"/>
              <a:ea typeface="Arial" pitchFamily="34" charset="0"/>
            </a:endParaRPr>
          </a:p>
        </p:txBody>
      </p:sp>
      <p:sp>
        <p:nvSpPr>
          <p:cNvPr id="4" name="Slide Number Placeholder 3"/>
          <p:cNvSpPr>
            <a:spLocks noGrp="1"/>
          </p:cNvSpPr>
          <p:nvPr>
            <p:ph type="sldNum" sz="quarter" idx="5"/>
          </p:nvPr>
        </p:nvSpPr>
        <p:spPr/>
        <p:txBody>
          <a:bodyPr/>
          <a:lstStyle/>
          <a:p>
            <a:fld id="{43E679B4-4851-994C-B632-F9C0A68FE025}" type="slidenum">
              <a:rPr lang="en-US" smtClean="0"/>
              <a:t>18</a:t>
            </a:fld>
            <a:endParaRPr lang="en-US"/>
          </a:p>
        </p:txBody>
      </p:sp>
    </p:spTree>
    <p:extLst>
      <p:ext uri="{BB962C8B-B14F-4D97-AF65-F5344CB8AC3E}">
        <p14:creationId xmlns:p14="http://schemas.microsoft.com/office/powerpoint/2010/main" val="1159528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b="0" i="0" dirty="0">
                <a:solidFill>
                  <a:srgbClr val="2A2A2A"/>
                </a:solidFill>
                <a:effectLst/>
                <a:latin typeface="Merriweather" pitchFamily="2" charset="77"/>
              </a:rPr>
              <a:t>broadcast spawning in which eggs and sperm are released into the water column for external fertilization (e.g., the coral </a:t>
            </a:r>
            <a:r>
              <a:rPr lang="en-US" b="0" i="1" dirty="0" err="1">
                <a:solidFill>
                  <a:srgbClr val="2A2A2A"/>
                </a:solidFill>
                <a:effectLst/>
                <a:latin typeface="Merriweather" pitchFamily="2" charset="77"/>
              </a:rPr>
              <a:t>Orbicella</a:t>
            </a:r>
            <a:r>
              <a:rPr lang="en-US" b="0" i="1" dirty="0">
                <a:solidFill>
                  <a:srgbClr val="2A2A2A"/>
                </a:solidFill>
                <a:effectLst/>
                <a:latin typeface="Merriweather" pitchFamily="2" charset="77"/>
              </a:rPr>
              <a:t> </a:t>
            </a:r>
            <a:r>
              <a:rPr lang="en-US" b="0" i="1" dirty="0" err="1">
                <a:solidFill>
                  <a:srgbClr val="2A2A2A"/>
                </a:solidFill>
                <a:effectLst/>
                <a:latin typeface="Merriweather" pitchFamily="2" charset="77"/>
              </a:rPr>
              <a:t>annularis</a:t>
            </a:r>
            <a:r>
              <a:rPr lang="en-US" b="0" i="0" dirty="0">
                <a:solidFill>
                  <a:srgbClr val="2A2A2A"/>
                </a:solidFill>
                <a:effectLst/>
                <a:latin typeface="Merriweather" pitchFamily="2" charset="77"/>
              </a:rPr>
              <a:t>), </a:t>
            </a:r>
          </a:p>
          <a:p>
            <a:pPr marL="228600" indent="-228600">
              <a:buAutoNum type="arabicParenBoth"/>
            </a:pPr>
            <a:r>
              <a:rPr lang="en-US" b="0" i="0" dirty="0">
                <a:solidFill>
                  <a:srgbClr val="2A2A2A"/>
                </a:solidFill>
                <a:effectLst/>
                <a:latin typeface="Merriweather" pitchFamily="2" charset="77"/>
              </a:rPr>
              <a:t>(2) </a:t>
            </a:r>
            <a:r>
              <a:rPr lang="en-US" b="0" i="0" dirty="0" err="1">
                <a:solidFill>
                  <a:srgbClr val="2A2A2A"/>
                </a:solidFill>
                <a:effectLst/>
                <a:latin typeface="Merriweather" pitchFamily="2" charset="77"/>
              </a:rPr>
              <a:t>spermcasting</a:t>
            </a:r>
            <a:r>
              <a:rPr lang="en-US" b="0" i="0" dirty="0">
                <a:solidFill>
                  <a:srgbClr val="2A2A2A"/>
                </a:solidFill>
                <a:effectLst/>
                <a:latin typeface="Merriweather" pitchFamily="2" charset="77"/>
              </a:rPr>
              <a:t> in which sperm are released into the water column, taken up by a mate, and fertilization occurs internally (e.g., the ascidian </a:t>
            </a:r>
            <a:r>
              <a:rPr lang="en-US" b="0" i="1" dirty="0">
                <a:solidFill>
                  <a:srgbClr val="2A2A2A"/>
                </a:solidFill>
                <a:effectLst/>
                <a:latin typeface="Merriweather" pitchFamily="2" charset="77"/>
              </a:rPr>
              <a:t>Botryllus </a:t>
            </a:r>
            <a:r>
              <a:rPr lang="en-US" b="0" i="1" dirty="0" err="1">
                <a:solidFill>
                  <a:srgbClr val="2A2A2A"/>
                </a:solidFill>
                <a:effectLst/>
                <a:latin typeface="Merriweather" pitchFamily="2" charset="77"/>
              </a:rPr>
              <a:t>schlosseri</a:t>
            </a:r>
            <a:r>
              <a:rPr lang="en-US" b="0" i="0" dirty="0">
                <a:solidFill>
                  <a:srgbClr val="2A2A2A"/>
                </a:solidFill>
                <a:effectLst/>
                <a:latin typeface="Merriweather" pitchFamily="2" charset="77"/>
              </a:rPr>
              <a:t>), or </a:t>
            </a:r>
          </a:p>
          <a:p>
            <a:pPr marL="228600" indent="-228600">
              <a:buAutoNum type="arabicParenBoth"/>
            </a:pPr>
            <a:r>
              <a:rPr lang="en-US" b="0" i="0" dirty="0">
                <a:solidFill>
                  <a:srgbClr val="2A2A2A"/>
                </a:solidFill>
                <a:effectLst/>
                <a:latin typeface="Merriweather" pitchFamily="2" charset="77"/>
              </a:rPr>
              <a:t>(3) copulating, in which sperm are directly transferred between mates and fertilization occurs internally (e.g., the barnacle </a:t>
            </a:r>
            <a:r>
              <a:rPr lang="en-US" b="0" i="1" dirty="0" err="1">
                <a:solidFill>
                  <a:srgbClr val="2A2A2A"/>
                </a:solidFill>
                <a:effectLst/>
                <a:latin typeface="Merriweather" pitchFamily="2" charset="77"/>
              </a:rPr>
              <a:t>Catomerus</a:t>
            </a:r>
            <a:r>
              <a:rPr lang="en-US" b="0" i="1" dirty="0">
                <a:solidFill>
                  <a:srgbClr val="2A2A2A"/>
                </a:solidFill>
                <a:effectLst/>
                <a:latin typeface="Merriweather" pitchFamily="2" charset="77"/>
              </a:rPr>
              <a:t> </a:t>
            </a:r>
            <a:r>
              <a:rPr lang="en-US" b="0" i="1" dirty="0" err="1">
                <a:solidFill>
                  <a:srgbClr val="2A2A2A"/>
                </a:solidFill>
                <a:effectLst/>
                <a:latin typeface="Merriweather" pitchFamily="2" charset="77"/>
              </a:rPr>
              <a:t>polymerus</a:t>
            </a:r>
            <a:r>
              <a:rPr lang="en-US" b="0" i="0" dirty="0">
                <a:solidFill>
                  <a:srgbClr val="2A2A2A"/>
                </a:solidFill>
                <a:effectLst/>
                <a:latin typeface="Merriweather" pitchFamily="2" charset="77"/>
              </a:rPr>
              <a:t>). </a:t>
            </a:r>
          </a:p>
          <a:p>
            <a:pPr marL="228600" indent="-228600">
              <a:buAutoNum type="arabicParenBoth"/>
            </a:pPr>
            <a:endParaRPr lang="en-US" b="0" i="0" dirty="0">
              <a:solidFill>
                <a:srgbClr val="2A2A2A"/>
              </a:solidFill>
              <a:effectLst/>
              <a:latin typeface="Merriweather" pitchFamily="2" charset="77"/>
            </a:endParaRPr>
          </a:p>
          <a:p>
            <a:pPr marL="228600" indent="-228600">
              <a:buAutoNum type="arabicParenBoth"/>
            </a:pPr>
            <a:r>
              <a:rPr lang="en-US" b="0" i="0" dirty="0">
                <a:solidFill>
                  <a:srgbClr val="2A2A2A"/>
                </a:solidFill>
                <a:effectLst/>
                <a:latin typeface="Merriweather" pitchFamily="2" charset="77"/>
              </a:rPr>
              <a:t> </a:t>
            </a:r>
            <a:r>
              <a:rPr lang="en-US" b="0" i="0" dirty="0" err="1">
                <a:solidFill>
                  <a:srgbClr val="2A2A2A"/>
                </a:solidFill>
                <a:effectLst/>
                <a:latin typeface="Merriweather" pitchFamily="2" charset="77"/>
              </a:rPr>
              <a:t>Spermcasting</a:t>
            </a:r>
            <a:r>
              <a:rPr lang="en-US" b="0" i="0" dirty="0">
                <a:solidFill>
                  <a:srgbClr val="2A2A2A"/>
                </a:solidFill>
                <a:effectLst/>
                <a:latin typeface="Merriweather" pitchFamily="2" charset="77"/>
              </a:rPr>
              <a:t> allows for the sperm recipient to potentially choose among available mates, but individuals releasing sperm have limited control over mate choice after gamete release</a:t>
            </a:r>
          </a:p>
          <a:p>
            <a:pPr marL="228600" indent="-228600">
              <a:buAutoNum type="arabicParenBoth"/>
            </a:pPr>
            <a:endParaRPr lang="en-US" sz="1200" b="0" i="0" dirty="0">
              <a:solidFill>
                <a:srgbClr val="2A2A2A"/>
              </a:solidFill>
              <a:effectLst/>
              <a:latin typeface="Merriweather" pitchFamily="2" charset="77"/>
            </a:endParaRPr>
          </a:p>
          <a:p>
            <a:pPr marL="228600" indent="-228600">
              <a:buAutoNum type="arabicParenBoth"/>
            </a:pPr>
            <a:r>
              <a:rPr lang="en-US" sz="1200" b="0" i="1" dirty="0" err="1">
                <a:solidFill>
                  <a:srgbClr val="2A2A2A"/>
                </a:solidFill>
                <a:effectLst/>
                <a:latin typeface="+mj-lt"/>
              </a:rPr>
              <a:t>Epiactis</a:t>
            </a:r>
            <a:r>
              <a:rPr lang="en-US" sz="1200" b="0" i="1" dirty="0">
                <a:solidFill>
                  <a:srgbClr val="2A2A2A"/>
                </a:solidFill>
                <a:effectLst/>
                <a:latin typeface="+mj-lt"/>
              </a:rPr>
              <a:t> </a:t>
            </a:r>
            <a:r>
              <a:rPr lang="en-US" sz="1200" b="0" i="1" dirty="0" err="1">
                <a:solidFill>
                  <a:srgbClr val="2A2A2A"/>
                </a:solidFill>
                <a:effectLst/>
                <a:latin typeface="+mj-lt"/>
              </a:rPr>
              <a:t>lisbethae</a:t>
            </a:r>
            <a:r>
              <a:rPr lang="en-US" sz="1200" b="0" i="1" dirty="0">
                <a:solidFill>
                  <a:srgbClr val="2A2A2A"/>
                </a:solidFill>
                <a:effectLst/>
                <a:latin typeface="+mj-lt"/>
              </a:rPr>
              <a:t>: high </a:t>
            </a:r>
            <a:r>
              <a:rPr lang="en-US" sz="1200" b="0" i="1" dirty="0" err="1">
                <a:solidFill>
                  <a:srgbClr val="2A2A2A"/>
                </a:solidFill>
                <a:effectLst/>
                <a:latin typeface="+mj-lt"/>
              </a:rPr>
              <a:t>fis</a:t>
            </a:r>
            <a:r>
              <a:rPr lang="en-US" sz="1200" b="0" i="1" dirty="0">
                <a:solidFill>
                  <a:srgbClr val="2A2A2A"/>
                </a:solidFill>
                <a:effectLst/>
                <a:latin typeface="+mj-lt"/>
              </a:rPr>
              <a:t> </a:t>
            </a:r>
            <a:r>
              <a:rPr lang="en-US" sz="1200" b="0" i="1" dirty="0" err="1">
                <a:solidFill>
                  <a:srgbClr val="2A2A2A"/>
                </a:solidFill>
                <a:effectLst/>
                <a:latin typeface="+mj-lt"/>
              </a:rPr>
              <a:t>bc</a:t>
            </a:r>
            <a:r>
              <a:rPr lang="en-US" sz="1200" b="0" i="1" dirty="0">
                <a:solidFill>
                  <a:srgbClr val="2A2A2A"/>
                </a:solidFill>
                <a:effectLst/>
                <a:latin typeface="+mj-lt"/>
              </a:rPr>
              <a:t> closely related </a:t>
            </a:r>
            <a:r>
              <a:rPr lang="en-US" sz="1200" b="0" i="1" dirty="0" err="1">
                <a:solidFill>
                  <a:srgbClr val="2A2A2A"/>
                </a:solidFill>
                <a:effectLst/>
                <a:latin typeface="+mj-lt"/>
              </a:rPr>
              <a:t>indivis</a:t>
            </a:r>
            <a:r>
              <a:rPr lang="en-US" sz="1200" b="0" i="1" dirty="0">
                <a:solidFill>
                  <a:srgbClr val="2A2A2A"/>
                </a:solidFill>
                <a:effectLst/>
                <a:latin typeface="+mj-lt"/>
              </a:rPr>
              <a:t> inbreeding.</a:t>
            </a:r>
          </a:p>
          <a:p>
            <a:pPr marL="228600" indent="-228600">
              <a:buAutoNum type="arabicParenBoth"/>
            </a:pPr>
            <a:endParaRPr lang="en-US" dirty="0"/>
          </a:p>
        </p:txBody>
      </p:sp>
      <p:sp>
        <p:nvSpPr>
          <p:cNvPr id="4" name="Slide Number Placeholder 3"/>
          <p:cNvSpPr>
            <a:spLocks noGrp="1"/>
          </p:cNvSpPr>
          <p:nvPr>
            <p:ph type="sldNum" sz="quarter" idx="5"/>
          </p:nvPr>
        </p:nvSpPr>
        <p:spPr/>
        <p:txBody>
          <a:bodyPr/>
          <a:lstStyle/>
          <a:p>
            <a:fld id="{43E679B4-4851-994C-B632-F9C0A68FE025}" type="slidenum">
              <a:rPr lang="en-US" smtClean="0"/>
              <a:t>19</a:t>
            </a:fld>
            <a:endParaRPr lang="en-US"/>
          </a:p>
        </p:txBody>
      </p:sp>
    </p:spTree>
    <p:extLst>
      <p:ext uri="{BB962C8B-B14F-4D97-AF65-F5344CB8AC3E}">
        <p14:creationId xmlns:p14="http://schemas.microsoft.com/office/powerpoint/2010/main" val="1889233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"Mike" Michael L. Baird, CC BY 2.0, https://</a:t>
            </a:r>
            <a:r>
              <a:rPr lang="en-US" dirty="0" err="1"/>
              <a:t>commons.wikimedia.org</a:t>
            </a:r>
            <a:r>
              <a:rPr lang="en-US" dirty="0"/>
              <a:t>/w/</a:t>
            </a:r>
            <a:r>
              <a:rPr lang="en-US" dirty="0" err="1"/>
              <a:t>index.php?curid</a:t>
            </a:r>
            <a:r>
              <a:rPr lang="en-US" dirty="0"/>
              <a:t>=9556818</a:t>
            </a:r>
            <a:endParaRPr lang="en-DE" dirty="0"/>
          </a:p>
        </p:txBody>
      </p:sp>
      <p:sp>
        <p:nvSpPr>
          <p:cNvPr id="4" name="Slide Number Placeholder 3"/>
          <p:cNvSpPr>
            <a:spLocks noGrp="1"/>
          </p:cNvSpPr>
          <p:nvPr>
            <p:ph type="sldNum" sz="quarter" idx="5"/>
          </p:nvPr>
        </p:nvSpPr>
        <p:spPr/>
        <p:txBody>
          <a:bodyPr/>
          <a:lstStyle/>
          <a:p>
            <a:fld id="{131F23FB-6A58-9341-9C11-C1B854D52688}" type="slidenum">
              <a:rPr lang="en-DE" smtClean="0"/>
              <a:t>28</a:t>
            </a:fld>
            <a:endParaRPr lang="en-DE"/>
          </a:p>
        </p:txBody>
      </p:sp>
    </p:spTree>
    <p:extLst>
      <p:ext uri="{BB962C8B-B14F-4D97-AF65-F5344CB8AC3E}">
        <p14:creationId xmlns:p14="http://schemas.microsoft.com/office/powerpoint/2010/main" val="4242517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31F23FB-6A58-9341-9C11-C1B854D52688}" type="slidenum">
              <a:rPr lang="en-DE" smtClean="0"/>
              <a:t>29</a:t>
            </a:fld>
            <a:endParaRPr lang="en-DE"/>
          </a:p>
        </p:txBody>
      </p:sp>
    </p:spTree>
    <p:extLst>
      <p:ext uri="{BB962C8B-B14F-4D97-AF65-F5344CB8AC3E}">
        <p14:creationId xmlns:p14="http://schemas.microsoft.com/office/powerpoint/2010/main" val="4105618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31F23FB-6A58-9341-9C11-C1B854D52688}" type="slidenum">
              <a:rPr lang="en-DE" smtClean="0"/>
              <a:t>30</a:t>
            </a:fld>
            <a:endParaRPr lang="en-DE"/>
          </a:p>
        </p:txBody>
      </p:sp>
    </p:spTree>
    <p:extLst>
      <p:ext uri="{BB962C8B-B14F-4D97-AF65-F5344CB8AC3E}">
        <p14:creationId xmlns:p14="http://schemas.microsoft.com/office/powerpoint/2010/main" val="485692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EAD2C3CD-BE8A-BB0A-4EA9-2383380D71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CAC43AB8-D8D8-2B4A-AE22-9B9F396FE8B1}" type="slidenum">
              <a:rPr lang="en-US" altLang="de-DE" sz="1200" smtClean="0"/>
              <a:pPr/>
              <a:t>31</a:t>
            </a:fld>
            <a:endParaRPr lang="en-US" altLang="de-DE" sz="1200"/>
          </a:p>
        </p:txBody>
      </p:sp>
      <p:sp>
        <p:nvSpPr>
          <p:cNvPr id="50178" name="Rectangle 2">
            <a:extLst>
              <a:ext uri="{FF2B5EF4-FFF2-40B4-BE49-F238E27FC236}">
                <a16:creationId xmlns:a16="http://schemas.microsoft.com/office/drawing/2014/main" id="{B31395B9-7291-77F2-E453-83A905CB2A57}"/>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33462489-B108-3357-5117-E2AE0D25BD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de-DE" dirty="0">
              <a:latin typeface="Times" pitchFamily="2" charset="0"/>
              <a:ea typeface="ＭＳ Ｐゴシック"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EAD2C3CD-BE8A-BB0A-4EA9-2383380D71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CAC43AB8-D8D8-2B4A-AE22-9B9F396FE8B1}" type="slidenum">
              <a:rPr lang="en-US" altLang="de-DE" sz="1200" smtClean="0"/>
              <a:pPr/>
              <a:t>32</a:t>
            </a:fld>
            <a:endParaRPr lang="en-US" altLang="de-DE" sz="1200"/>
          </a:p>
        </p:txBody>
      </p:sp>
      <p:sp>
        <p:nvSpPr>
          <p:cNvPr id="50178" name="Rectangle 2">
            <a:extLst>
              <a:ext uri="{FF2B5EF4-FFF2-40B4-BE49-F238E27FC236}">
                <a16:creationId xmlns:a16="http://schemas.microsoft.com/office/drawing/2014/main" id="{B31395B9-7291-77F2-E453-83A905CB2A57}"/>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33462489-B108-3357-5117-E2AE0D25BD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de-DE" dirty="0">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1925264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47DBC20E-FF33-4198-9C08-6054EC7790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BABA4009-0DA0-8648-8438-A2D10FDA9CC9}" type="slidenum">
              <a:rPr lang="en-US" altLang="de-DE" sz="1200" smtClean="0"/>
              <a:pPr/>
              <a:t>33</a:t>
            </a:fld>
            <a:endParaRPr lang="en-US" altLang="de-DE" sz="1200"/>
          </a:p>
        </p:txBody>
      </p:sp>
      <p:sp>
        <p:nvSpPr>
          <p:cNvPr id="52226" name="Rectangle 2">
            <a:extLst>
              <a:ext uri="{FF2B5EF4-FFF2-40B4-BE49-F238E27FC236}">
                <a16:creationId xmlns:a16="http://schemas.microsoft.com/office/drawing/2014/main" id="{27B2B437-479B-41BD-F91D-9807D79880F9}"/>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4498948D-78DD-0DC2-2A10-5B39EFF15C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de-DE" dirty="0">
              <a:latin typeface="Times" pitchFamily="2"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 have stated, that in the thirteen species of ground-finches, a nearly perfect gradation may be traced, from a beak extraordinarily thick, to one so fine, that it may be compared to that of a warbler.… Seeing this gradation and diversity of structure in one small, intimately related group of birds, one might really fancy that from an original paucity of birds in this archipelago, one species had been taken and modified for different ends.”</a:t>
            </a:r>
            <a:endParaRPr lang="en-DE" sz="1200" dirty="0"/>
          </a:p>
          <a:p>
            <a:endParaRPr lang="en-DE" dirty="0"/>
          </a:p>
        </p:txBody>
      </p:sp>
      <p:sp>
        <p:nvSpPr>
          <p:cNvPr id="4" name="Slide Number Placeholder 3"/>
          <p:cNvSpPr>
            <a:spLocks noGrp="1"/>
          </p:cNvSpPr>
          <p:nvPr>
            <p:ph type="sldNum" sz="quarter" idx="5"/>
          </p:nvPr>
        </p:nvSpPr>
        <p:spPr/>
        <p:txBody>
          <a:bodyPr/>
          <a:lstStyle/>
          <a:p>
            <a:fld id="{0CDC084B-1ADE-2F45-BB9C-F2370938B759}" type="slidenum">
              <a:rPr lang="en-DE" smtClean="0"/>
              <a:t>4</a:t>
            </a:fld>
            <a:endParaRPr lang="en-DE"/>
          </a:p>
        </p:txBody>
      </p:sp>
    </p:spTree>
    <p:extLst>
      <p:ext uri="{BB962C8B-B14F-4D97-AF65-F5344CB8AC3E}">
        <p14:creationId xmlns:p14="http://schemas.microsoft.com/office/powerpoint/2010/main" val="33136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83635A16-A7D1-A98E-6295-695D9F9E32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B3518802-BC10-5042-A360-8C23DFF423EE}" type="slidenum">
              <a:rPr lang="en-US" altLang="de-DE" sz="1200" smtClean="0"/>
              <a:pPr/>
              <a:t>34</a:t>
            </a:fld>
            <a:endParaRPr lang="en-US" altLang="de-DE" sz="1200"/>
          </a:p>
        </p:txBody>
      </p:sp>
      <p:sp>
        <p:nvSpPr>
          <p:cNvPr id="56322" name="Rectangle 2">
            <a:extLst>
              <a:ext uri="{FF2B5EF4-FFF2-40B4-BE49-F238E27FC236}">
                <a16:creationId xmlns:a16="http://schemas.microsoft.com/office/drawing/2014/main" id="{752BE5CC-3C72-14B7-0619-3D55A54A4A70}"/>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A63770A7-8DB0-F4D7-9770-4144D32FD1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de-DE">
                <a:latin typeface="Times" pitchFamily="2" charset="0"/>
                <a:ea typeface="ＭＳ Ｐゴシック" panose="020B0600070205080204" pitchFamily="34" charset="-128"/>
              </a:rPr>
              <a:t>Equivalent to about 40 males and 40 females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DE" dirty="0"/>
              <a:t>t is 1/2N because the question is, if we have one sample, what is the probability that the second individual has the same parent? </a:t>
            </a:r>
          </a:p>
          <a:p>
            <a:endParaRPr lang="en-DE" dirty="0"/>
          </a:p>
          <a:p>
            <a:r>
              <a:rPr lang="en-DE" dirty="0"/>
              <a:t>Think about dice. If we roll a 4, the odds we roll another 4 is 1/6. Doesn’t matter what we roll on the first one. Same idea here.</a:t>
            </a:r>
          </a:p>
          <a:p>
            <a:endParaRPr lang="en-DE" dirty="0"/>
          </a:p>
          <a:p>
            <a:r>
              <a:rPr lang="en-DE" dirty="0"/>
              <a:t>Across generations we just multiple together the probabilities. </a:t>
            </a:r>
          </a:p>
        </p:txBody>
      </p:sp>
      <p:sp>
        <p:nvSpPr>
          <p:cNvPr id="4" name="Slide Number Placeholder 3"/>
          <p:cNvSpPr>
            <a:spLocks noGrp="1"/>
          </p:cNvSpPr>
          <p:nvPr>
            <p:ph type="sldNum" sz="quarter" idx="5"/>
          </p:nvPr>
        </p:nvSpPr>
        <p:spPr/>
        <p:txBody>
          <a:bodyPr/>
          <a:lstStyle/>
          <a:p>
            <a:fld id="{131F23FB-6A58-9341-9C11-C1B854D52688}" type="slidenum">
              <a:rPr lang="en-DE" smtClean="0"/>
              <a:t>38</a:t>
            </a:fld>
            <a:endParaRPr lang="en-DE"/>
          </a:p>
        </p:txBody>
      </p:sp>
    </p:spTree>
    <p:extLst>
      <p:ext uri="{BB962C8B-B14F-4D97-AF65-F5344CB8AC3E}">
        <p14:creationId xmlns:p14="http://schemas.microsoft.com/office/powerpoint/2010/main" val="4175458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Example 1 is constant population size</a:t>
            </a:r>
          </a:p>
          <a:p>
            <a:r>
              <a:rPr lang="en-DE" dirty="0"/>
              <a:t>2: expanding population. Coalesence will take longer. </a:t>
            </a:r>
            <a:r>
              <a:rPr lang="en-US" dirty="0"/>
              <a:t>takes longer for alleles to “find each other” in a growing population</a:t>
            </a:r>
            <a:endParaRPr lang="en-DE" dirty="0"/>
          </a:p>
          <a:p>
            <a:r>
              <a:rPr lang="en-DE" dirty="0"/>
              <a:t>3: reducing population size, happen sooner.</a:t>
            </a:r>
          </a:p>
          <a:p>
            <a:r>
              <a:rPr lang="en-DE" dirty="0"/>
              <a:t>4: bottleneck, they’ll coalesce quickly within the bottleneck</a:t>
            </a:r>
          </a:p>
          <a:p>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https://people.bu.edu/msoren/BI5152013/PGLecture10.pdf</a:t>
            </a:r>
            <a:endParaRPr lang="en-US" dirty="0"/>
          </a:p>
          <a:p>
            <a:endParaRPr lang="en-DE" dirty="0"/>
          </a:p>
        </p:txBody>
      </p:sp>
      <p:sp>
        <p:nvSpPr>
          <p:cNvPr id="4" name="Slide Number Placeholder 3"/>
          <p:cNvSpPr>
            <a:spLocks noGrp="1"/>
          </p:cNvSpPr>
          <p:nvPr>
            <p:ph type="sldNum" sz="quarter" idx="5"/>
          </p:nvPr>
        </p:nvSpPr>
        <p:spPr/>
        <p:txBody>
          <a:bodyPr/>
          <a:lstStyle/>
          <a:p>
            <a:fld id="{131F23FB-6A58-9341-9C11-C1B854D52688}" type="slidenum">
              <a:rPr lang="en-DE" smtClean="0"/>
              <a:t>40</a:t>
            </a:fld>
            <a:endParaRPr lang="en-DE"/>
          </a:p>
        </p:txBody>
      </p:sp>
    </p:spTree>
    <p:extLst>
      <p:ext uri="{BB962C8B-B14F-4D97-AF65-F5344CB8AC3E}">
        <p14:creationId xmlns:p14="http://schemas.microsoft.com/office/powerpoint/2010/main" val="3873522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Why. </a:t>
            </a:r>
            <a:r>
              <a:rPr lang="en-US" dirty="0"/>
              <a:t>I</a:t>
            </a:r>
            <a:r>
              <a:rPr lang="en-DE" dirty="0"/>
              <a:t>s it 2t? </a:t>
            </a:r>
            <a:r>
              <a:rPr lang="en-DE" dirty="0">
                <a:sym typeface="Wingdings" pitchFamily="2" charset="2"/>
              </a:rPr>
              <a:t> bc two branches</a:t>
            </a:r>
          </a:p>
          <a:p>
            <a:endParaRPr lang="en-DE" dirty="0">
              <a:sym typeface="Wingdings" pitchFamily="2" charset="2"/>
            </a:endParaRPr>
          </a:p>
          <a:p>
            <a:r>
              <a:rPr lang="en-DE" dirty="0">
                <a:sym typeface="Wingdings" pitchFamily="2" charset="2"/>
              </a:rPr>
              <a:t>You get t by rearranging the equation.</a:t>
            </a:r>
            <a:endParaRPr lang="en-DE" dirty="0"/>
          </a:p>
        </p:txBody>
      </p:sp>
      <p:sp>
        <p:nvSpPr>
          <p:cNvPr id="4" name="Slide Number Placeholder 3"/>
          <p:cNvSpPr>
            <a:spLocks noGrp="1"/>
          </p:cNvSpPr>
          <p:nvPr>
            <p:ph type="sldNum" sz="quarter" idx="5"/>
          </p:nvPr>
        </p:nvSpPr>
        <p:spPr/>
        <p:txBody>
          <a:bodyPr/>
          <a:lstStyle/>
          <a:p>
            <a:fld id="{131F23FB-6A58-9341-9C11-C1B854D52688}" type="slidenum">
              <a:rPr lang="en-DE" smtClean="0"/>
              <a:t>41</a:t>
            </a:fld>
            <a:endParaRPr lang="en-DE"/>
          </a:p>
        </p:txBody>
      </p:sp>
    </p:spTree>
    <p:extLst>
      <p:ext uri="{BB962C8B-B14F-4D97-AF65-F5344CB8AC3E}">
        <p14:creationId xmlns:p14="http://schemas.microsoft.com/office/powerpoint/2010/main" val="2768474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r>
              <a:rPr lang="en-DE" dirty="0"/>
              <a:t>alculate number of sites between which pairs differ, take average</a:t>
            </a:r>
          </a:p>
          <a:p>
            <a:endParaRPr lang="en-DE" dirty="0"/>
          </a:p>
          <a:p>
            <a:r>
              <a:rPr lang="en-DE" dirty="0"/>
              <a:t>Theta: expect 2Nut mutations on lineage length t. </a:t>
            </a:r>
          </a:p>
          <a:p>
            <a:endParaRPr lang="en-DE" dirty="0"/>
          </a:p>
          <a:p>
            <a:r>
              <a:rPr lang="en-DE" dirty="0"/>
              <a:t>H</a:t>
            </a:r>
            <a:r>
              <a:rPr lang="en-US" dirty="0"/>
              <a:t>o</a:t>
            </a:r>
            <a:r>
              <a:rPr lang="en-DE" dirty="0"/>
              <a:t>w many mutations every generation: 2Nu</a:t>
            </a:r>
          </a:p>
          <a:p>
            <a:r>
              <a:rPr lang="en-DE" dirty="0"/>
              <a:t>How many generations? t</a:t>
            </a:r>
          </a:p>
          <a:p>
            <a:r>
              <a:rPr lang="en-DE" dirty="0"/>
              <a:t>How many lineages: 2</a:t>
            </a:r>
          </a:p>
          <a:p>
            <a:r>
              <a:rPr lang="en-DE" dirty="0"/>
              <a:t>So this gives us 4Nu</a:t>
            </a:r>
          </a:p>
          <a:p>
            <a:endParaRPr lang="en-DE" dirty="0"/>
          </a:p>
          <a:p>
            <a:r>
              <a:rPr lang="en-DE"/>
              <a:t>Measure time in 2N generations, and expected time to coalesence is 2N, so t=1. </a:t>
            </a:r>
          </a:p>
          <a:p>
            <a:endParaRPr lang="en-DE" dirty="0"/>
          </a:p>
          <a:p>
            <a:r>
              <a:rPr lang="en-DE" dirty="0"/>
              <a:t>there are two lineages. </a:t>
            </a:r>
            <a:r>
              <a:rPr lang="en-US" dirty="0"/>
              <a:t>S</a:t>
            </a:r>
            <a:r>
              <a:rPr lang="en-DE" dirty="0"/>
              <a:t> </a:t>
            </a:r>
          </a:p>
        </p:txBody>
      </p:sp>
      <p:sp>
        <p:nvSpPr>
          <p:cNvPr id="4" name="Slide Number Placeholder 3"/>
          <p:cNvSpPr>
            <a:spLocks noGrp="1"/>
          </p:cNvSpPr>
          <p:nvPr>
            <p:ph type="sldNum" sz="quarter" idx="5"/>
          </p:nvPr>
        </p:nvSpPr>
        <p:spPr/>
        <p:txBody>
          <a:bodyPr/>
          <a:lstStyle/>
          <a:p>
            <a:fld id="{131F23FB-6A58-9341-9C11-C1B854D52688}" type="slidenum">
              <a:rPr lang="en-DE" smtClean="0"/>
              <a:t>42</a:t>
            </a:fld>
            <a:endParaRPr lang="en-DE"/>
          </a:p>
        </p:txBody>
      </p:sp>
    </p:spTree>
    <p:extLst>
      <p:ext uri="{BB962C8B-B14F-4D97-AF65-F5344CB8AC3E}">
        <p14:creationId xmlns:p14="http://schemas.microsoft.com/office/powerpoint/2010/main" val="1865271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r>
            <a:r>
              <a:rPr lang="en-DE" dirty="0"/>
              <a:t>alculate number of sites between which pairs differ, take average</a:t>
            </a:r>
          </a:p>
          <a:p>
            <a:endParaRPr lang="en-DE" dirty="0"/>
          </a:p>
        </p:txBody>
      </p:sp>
      <p:sp>
        <p:nvSpPr>
          <p:cNvPr id="4" name="Slide Number Placeholder 3"/>
          <p:cNvSpPr>
            <a:spLocks noGrp="1"/>
          </p:cNvSpPr>
          <p:nvPr>
            <p:ph type="sldNum" sz="quarter" idx="5"/>
          </p:nvPr>
        </p:nvSpPr>
        <p:spPr/>
        <p:txBody>
          <a:bodyPr/>
          <a:lstStyle/>
          <a:p>
            <a:fld id="{131F23FB-6A58-9341-9C11-C1B854D52688}" type="slidenum">
              <a:rPr lang="en-DE" smtClean="0"/>
              <a:t>43</a:t>
            </a:fld>
            <a:endParaRPr lang="en-DE"/>
          </a:p>
        </p:txBody>
      </p:sp>
    </p:spTree>
    <p:extLst>
      <p:ext uri="{BB962C8B-B14F-4D97-AF65-F5344CB8AC3E}">
        <p14:creationId xmlns:p14="http://schemas.microsoft.com/office/powerpoint/2010/main" val="4236161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7CF77DEB-51DC-BA4D-B259-FB50B6B697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153FBEE5-A17E-DE4B-B1C6-4682FCCE9ADB}" type="slidenum">
              <a:rPr lang="en-US" altLang="de-DE" sz="1200" smtClean="0"/>
              <a:pPr/>
              <a:t>7</a:t>
            </a:fld>
            <a:endParaRPr lang="en-US" altLang="de-DE" sz="1200"/>
          </a:p>
        </p:txBody>
      </p:sp>
      <p:sp>
        <p:nvSpPr>
          <p:cNvPr id="62466" name="Rectangle 2">
            <a:extLst>
              <a:ext uri="{FF2B5EF4-FFF2-40B4-BE49-F238E27FC236}">
                <a16:creationId xmlns:a16="http://schemas.microsoft.com/office/drawing/2014/main" id="{27CA3E10-9E47-7E47-87AB-E4A69881EB53}"/>
              </a:ext>
            </a:extLst>
          </p:cNvPr>
          <p:cNvSpPr>
            <a:spLocks noGrp="1" noRot="1" noChangeAspect="1" noChangeArrowheads="1" noTextEdit="1"/>
          </p:cNvSpPr>
          <p:nvPr>
            <p:ph type="sldImg"/>
          </p:nvPr>
        </p:nvSpPr>
        <p:spPr>
          <a:ln/>
        </p:spPr>
      </p:sp>
      <p:sp>
        <p:nvSpPr>
          <p:cNvPr id="62467" name="Rectangle 3">
            <a:extLst>
              <a:ext uri="{FF2B5EF4-FFF2-40B4-BE49-F238E27FC236}">
                <a16:creationId xmlns:a16="http://schemas.microsoft.com/office/drawing/2014/main" id="{855CF8AB-EB0E-2643-806E-0079E35CB6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de-DE">
                <a:latin typeface="Arial" panose="020B0604020202020204" pitchFamily="34" charset="0"/>
                <a:ea typeface="ＭＳ Ｐゴシック" panose="020B0600070205080204" pitchFamily="34" charset="-128"/>
              </a:rPr>
              <a:t>Augustinian monk, Austrian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BAD6D04D-B0E4-3E40-B378-25B2672E66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D0558D5D-F087-6341-89CF-EB2F21142E07}" type="slidenum">
              <a:rPr lang="en-US" altLang="de-DE" sz="1200" smtClean="0"/>
              <a:pPr/>
              <a:t>8</a:t>
            </a:fld>
            <a:endParaRPr lang="en-US" altLang="de-DE" sz="1200"/>
          </a:p>
        </p:txBody>
      </p:sp>
      <p:sp>
        <p:nvSpPr>
          <p:cNvPr id="64514" name="Rectangle 2">
            <a:extLst>
              <a:ext uri="{FF2B5EF4-FFF2-40B4-BE49-F238E27FC236}">
                <a16:creationId xmlns:a16="http://schemas.microsoft.com/office/drawing/2014/main" id="{6A03512A-1BC3-3A41-8446-B68DFCADA6BA}"/>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272092EA-BEF9-0740-A85B-BF28DD278C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de-DE">
                <a:latin typeface="Times" pitchFamily="2" charset="0"/>
                <a:ea typeface="ＭＳ Ｐゴシック" panose="020B0600070205080204" pitchFamily="34" charset="-128"/>
              </a:rPr>
              <a:t>of the F2 yellow, 1/3 produce only yellow and 2/3 segregated with ¼ green and ¾ yellow </a:t>
            </a:r>
          </a:p>
        </p:txBody>
      </p:sp>
    </p:spTree>
    <p:extLst>
      <p:ext uri="{BB962C8B-B14F-4D97-AF65-F5344CB8AC3E}">
        <p14:creationId xmlns:p14="http://schemas.microsoft.com/office/powerpoint/2010/main" val="940261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BAD6D04D-B0E4-3E40-B378-25B2672E66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D0558D5D-F087-6341-89CF-EB2F21142E07}" type="slidenum">
              <a:rPr lang="en-US" altLang="de-DE" sz="1200" smtClean="0"/>
              <a:pPr/>
              <a:t>9</a:t>
            </a:fld>
            <a:endParaRPr lang="en-US" altLang="de-DE" sz="1200"/>
          </a:p>
        </p:txBody>
      </p:sp>
      <p:sp>
        <p:nvSpPr>
          <p:cNvPr id="64514" name="Rectangle 2">
            <a:extLst>
              <a:ext uri="{FF2B5EF4-FFF2-40B4-BE49-F238E27FC236}">
                <a16:creationId xmlns:a16="http://schemas.microsoft.com/office/drawing/2014/main" id="{6A03512A-1BC3-3A41-8446-B68DFCADA6BA}"/>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272092EA-BEF9-0740-A85B-BF28DD278C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de-DE">
                <a:latin typeface="Times" pitchFamily="2" charset="0"/>
                <a:ea typeface="ＭＳ Ｐゴシック" panose="020B0600070205080204" pitchFamily="34" charset="-128"/>
              </a:rPr>
              <a:t>of the F2 yellow, 1/3 produce only yellow and 2/3 segregated with ¼ green and ¾ yellow </a:t>
            </a:r>
          </a:p>
        </p:txBody>
      </p:sp>
    </p:spTree>
    <p:extLst>
      <p:ext uri="{BB962C8B-B14F-4D97-AF65-F5344CB8AC3E}">
        <p14:creationId xmlns:p14="http://schemas.microsoft.com/office/powerpoint/2010/main" val="3050541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FD3B8CAE-8549-964F-B391-72EA62033A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E152D784-1FD4-454D-BD9E-5A5783D2332F}" type="slidenum">
              <a:rPr lang="en-US" altLang="de-DE" sz="1200" smtClean="0"/>
              <a:pPr/>
              <a:t>10</a:t>
            </a:fld>
            <a:endParaRPr lang="en-US" altLang="de-DE" sz="1200"/>
          </a:p>
        </p:txBody>
      </p:sp>
      <p:sp>
        <p:nvSpPr>
          <p:cNvPr id="74754" name="Rectangle 2">
            <a:extLst>
              <a:ext uri="{FF2B5EF4-FFF2-40B4-BE49-F238E27FC236}">
                <a16:creationId xmlns:a16="http://schemas.microsoft.com/office/drawing/2014/main" id="{D59095DE-1F1B-164A-B5A0-CACAF5D02FAF}"/>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419D4947-A457-FC44-B6EF-649044E66A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_tradnl" altLang="de-DE">
                <a:latin typeface="Times" pitchFamily="2" charset="0"/>
                <a:ea typeface="ＭＳ Ｐゴシック" panose="020B0600070205080204" pitchFamily="34" charset="-128"/>
              </a:rPr>
              <a:t> </a:t>
            </a:r>
            <a:endParaRPr lang="es-ES_tradnl" altLang="de-DE">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DE" dirty="0"/>
              <a:t>dd calulcations here.</a:t>
            </a:r>
          </a:p>
        </p:txBody>
      </p:sp>
      <p:sp>
        <p:nvSpPr>
          <p:cNvPr id="4" name="Slide Number Placeholder 3"/>
          <p:cNvSpPr>
            <a:spLocks noGrp="1"/>
          </p:cNvSpPr>
          <p:nvPr>
            <p:ph type="sldNum" sz="quarter" idx="5"/>
          </p:nvPr>
        </p:nvSpPr>
        <p:spPr/>
        <p:txBody>
          <a:bodyPr/>
          <a:lstStyle/>
          <a:p>
            <a:fld id="{0CDC084B-1ADE-2F45-BB9C-F2370938B759}" type="slidenum">
              <a:rPr lang="en-DE" smtClean="0"/>
              <a:t>13</a:t>
            </a:fld>
            <a:endParaRPr lang="en-DE"/>
          </a:p>
        </p:txBody>
      </p:sp>
    </p:spTree>
    <p:extLst>
      <p:ext uri="{BB962C8B-B14F-4D97-AF65-F5344CB8AC3E}">
        <p14:creationId xmlns:p14="http://schemas.microsoft.com/office/powerpoint/2010/main" val="4074098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r>
              <a:rPr lang="en-DE" dirty="0"/>
              <a:t>oin flip example.</a:t>
            </a:r>
          </a:p>
        </p:txBody>
      </p:sp>
      <p:sp>
        <p:nvSpPr>
          <p:cNvPr id="4" name="Slide Number Placeholder 3"/>
          <p:cNvSpPr>
            <a:spLocks noGrp="1"/>
          </p:cNvSpPr>
          <p:nvPr>
            <p:ph type="sldNum" sz="quarter" idx="5"/>
          </p:nvPr>
        </p:nvSpPr>
        <p:spPr/>
        <p:txBody>
          <a:bodyPr/>
          <a:lstStyle/>
          <a:p>
            <a:fld id="{0CDC084B-1ADE-2F45-BB9C-F2370938B759}" type="slidenum">
              <a:rPr lang="en-DE" smtClean="0"/>
              <a:t>14</a:t>
            </a:fld>
            <a:endParaRPr lang="en-DE"/>
          </a:p>
        </p:txBody>
      </p:sp>
    </p:spTree>
    <p:extLst>
      <p:ext uri="{BB962C8B-B14F-4D97-AF65-F5344CB8AC3E}">
        <p14:creationId xmlns:p14="http://schemas.microsoft.com/office/powerpoint/2010/main" val="1114992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66AE0959-0272-2048-8132-5312744D23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97A708CD-6ED9-ED4F-9A3D-393BC794F7B9}" type="slidenum">
              <a:rPr lang="en-US" altLang="de-DE" sz="1200" smtClean="0"/>
              <a:pPr/>
              <a:t>15</a:t>
            </a:fld>
            <a:endParaRPr lang="en-US" altLang="de-DE" sz="1200"/>
          </a:p>
        </p:txBody>
      </p:sp>
      <p:sp>
        <p:nvSpPr>
          <p:cNvPr id="82946" name="Rectangle 2">
            <a:extLst>
              <a:ext uri="{FF2B5EF4-FFF2-40B4-BE49-F238E27FC236}">
                <a16:creationId xmlns:a16="http://schemas.microsoft.com/office/drawing/2014/main" id="{F95D27A1-F0CC-084C-A6EE-159A95612C26}"/>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0DC46D80-1DFD-7D43-9AC3-79462C79E2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_tradnl" altLang="de-DE">
                <a:latin typeface="Arial" panose="020B0604020202020204" pitchFamily="34" charset="0"/>
                <a:ea typeface="ＭＳ Ｐゴシック" panose="020B0600070205080204" pitchFamily="34" charset="-128"/>
              </a:rPr>
              <a:t>Hardy: matematico ingles, Wilhem Weinberg: medico aleman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89578-960A-23B0-E0BB-31B37CF944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2ABB38-29AE-9E7E-7755-9ECF4A4CC1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2E0F86-8E1F-CB07-1165-C37FE175795F}"/>
              </a:ext>
            </a:extLst>
          </p:cNvPr>
          <p:cNvSpPr>
            <a:spLocks noGrp="1"/>
          </p:cNvSpPr>
          <p:nvPr>
            <p:ph type="dt" sz="half" idx="10"/>
          </p:nvPr>
        </p:nvSpPr>
        <p:spPr/>
        <p:txBody>
          <a:bodyPr/>
          <a:lstStyle/>
          <a:p>
            <a:fld id="{82F68B05-EFFD-B042-8C6B-6E7F5F9840A0}" type="datetimeFigureOut">
              <a:rPr lang="en-US" smtClean="0"/>
              <a:t>3/28/23</a:t>
            </a:fld>
            <a:endParaRPr lang="en-US"/>
          </a:p>
        </p:txBody>
      </p:sp>
      <p:sp>
        <p:nvSpPr>
          <p:cNvPr id="5" name="Footer Placeholder 4">
            <a:extLst>
              <a:ext uri="{FF2B5EF4-FFF2-40B4-BE49-F238E27FC236}">
                <a16:creationId xmlns:a16="http://schemas.microsoft.com/office/drawing/2014/main" id="{F4AC50FB-3F28-7FEF-0CF9-76F9A74425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32EC36-60F3-7580-9ADB-E3476FD9A096}"/>
              </a:ext>
            </a:extLst>
          </p:cNvPr>
          <p:cNvSpPr>
            <a:spLocks noGrp="1"/>
          </p:cNvSpPr>
          <p:nvPr>
            <p:ph type="sldNum" sz="quarter" idx="12"/>
          </p:nvPr>
        </p:nvSpPr>
        <p:spPr/>
        <p:txBody>
          <a:bodyPr/>
          <a:lstStyle/>
          <a:p>
            <a:fld id="{656C4BE5-7037-9B49-B208-ED484441E88D}" type="slidenum">
              <a:rPr lang="en-US" smtClean="0"/>
              <a:t>‹#›</a:t>
            </a:fld>
            <a:endParaRPr lang="en-US"/>
          </a:p>
        </p:txBody>
      </p:sp>
    </p:spTree>
    <p:extLst>
      <p:ext uri="{BB962C8B-B14F-4D97-AF65-F5344CB8AC3E}">
        <p14:creationId xmlns:p14="http://schemas.microsoft.com/office/powerpoint/2010/main" val="1473440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1A1C-BAC6-50EC-43A0-2A79FFE259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381A1E-25DE-BF23-F096-A9D0D99250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BCE333-5DDC-C6AF-25E7-E9F8765D5E55}"/>
              </a:ext>
            </a:extLst>
          </p:cNvPr>
          <p:cNvSpPr>
            <a:spLocks noGrp="1"/>
          </p:cNvSpPr>
          <p:nvPr>
            <p:ph type="dt" sz="half" idx="10"/>
          </p:nvPr>
        </p:nvSpPr>
        <p:spPr/>
        <p:txBody>
          <a:bodyPr/>
          <a:lstStyle/>
          <a:p>
            <a:fld id="{82F68B05-EFFD-B042-8C6B-6E7F5F9840A0}" type="datetimeFigureOut">
              <a:rPr lang="en-US" smtClean="0"/>
              <a:t>3/28/23</a:t>
            </a:fld>
            <a:endParaRPr lang="en-US"/>
          </a:p>
        </p:txBody>
      </p:sp>
      <p:sp>
        <p:nvSpPr>
          <p:cNvPr id="5" name="Footer Placeholder 4">
            <a:extLst>
              <a:ext uri="{FF2B5EF4-FFF2-40B4-BE49-F238E27FC236}">
                <a16:creationId xmlns:a16="http://schemas.microsoft.com/office/drawing/2014/main" id="{55BB6877-7179-93A3-4297-ACFB61260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2B140B-D9ED-9869-6C6F-06366FDBF8EE}"/>
              </a:ext>
            </a:extLst>
          </p:cNvPr>
          <p:cNvSpPr>
            <a:spLocks noGrp="1"/>
          </p:cNvSpPr>
          <p:nvPr>
            <p:ph type="sldNum" sz="quarter" idx="12"/>
          </p:nvPr>
        </p:nvSpPr>
        <p:spPr/>
        <p:txBody>
          <a:bodyPr/>
          <a:lstStyle/>
          <a:p>
            <a:fld id="{656C4BE5-7037-9B49-B208-ED484441E88D}" type="slidenum">
              <a:rPr lang="en-US" smtClean="0"/>
              <a:t>‹#›</a:t>
            </a:fld>
            <a:endParaRPr lang="en-US"/>
          </a:p>
        </p:txBody>
      </p:sp>
    </p:spTree>
    <p:extLst>
      <p:ext uri="{BB962C8B-B14F-4D97-AF65-F5344CB8AC3E}">
        <p14:creationId xmlns:p14="http://schemas.microsoft.com/office/powerpoint/2010/main" val="3751627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CAF394-367C-1F37-2A38-46BADC7294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AA29C1-152E-3C51-3C50-E4C2D92AA3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16A0A2-C42A-A3C9-8346-E8618D5758C9}"/>
              </a:ext>
            </a:extLst>
          </p:cNvPr>
          <p:cNvSpPr>
            <a:spLocks noGrp="1"/>
          </p:cNvSpPr>
          <p:nvPr>
            <p:ph type="dt" sz="half" idx="10"/>
          </p:nvPr>
        </p:nvSpPr>
        <p:spPr/>
        <p:txBody>
          <a:bodyPr/>
          <a:lstStyle/>
          <a:p>
            <a:fld id="{82F68B05-EFFD-B042-8C6B-6E7F5F9840A0}" type="datetimeFigureOut">
              <a:rPr lang="en-US" smtClean="0"/>
              <a:t>3/28/23</a:t>
            </a:fld>
            <a:endParaRPr lang="en-US"/>
          </a:p>
        </p:txBody>
      </p:sp>
      <p:sp>
        <p:nvSpPr>
          <p:cNvPr id="5" name="Footer Placeholder 4">
            <a:extLst>
              <a:ext uri="{FF2B5EF4-FFF2-40B4-BE49-F238E27FC236}">
                <a16:creationId xmlns:a16="http://schemas.microsoft.com/office/drawing/2014/main" id="{5B7FE91E-C796-2012-1CE7-89D06B636C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CA507E-CA37-A527-FF25-F9AB571C20D6}"/>
              </a:ext>
            </a:extLst>
          </p:cNvPr>
          <p:cNvSpPr>
            <a:spLocks noGrp="1"/>
          </p:cNvSpPr>
          <p:nvPr>
            <p:ph type="sldNum" sz="quarter" idx="12"/>
          </p:nvPr>
        </p:nvSpPr>
        <p:spPr/>
        <p:txBody>
          <a:bodyPr/>
          <a:lstStyle/>
          <a:p>
            <a:fld id="{656C4BE5-7037-9B49-B208-ED484441E88D}" type="slidenum">
              <a:rPr lang="en-US" smtClean="0"/>
              <a:t>‹#›</a:t>
            </a:fld>
            <a:endParaRPr lang="en-US"/>
          </a:p>
        </p:txBody>
      </p:sp>
    </p:spTree>
    <p:extLst>
      <p:ext uri="{BB962C8B-B14F-4D97-AF65-F5344CB8AC3E}">
        <p14:creationId xmlns:p14="http://schemas.microsoft.com/office/powerpoint/2010/main" val="1258041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3" name="Rectangle 4">
            <a:extLst>
              <a:ext uri="{FF2B5EF4-FFF2-40B4-BE49-F238E27FC236}">
                <a16:creationId xmlns:a16="http://schemas.microsoft.com/office/drawing/2014/main" id="{EEA858CF-6265-AF49-A3FF-3C59FA668EA7}"/>
              </a:ext>
            </a:extLst>
          </p:cNvPr>
          <p:cNvSpPr>
            <a:spLocks noGrp="1" noChangeArrowheads="1"/>
          </p:cNvSpPr>
          <p:nvPr>
            <p:ph type="dt" sz="half" idx="10"/>
          </p:nvPr>
        </p:nvSpPr>
        <p:spPr/>
        <p:txBody>
          <a:bodyPr/>
          <a:lstStyle>
            <a:lvl1pPr>
              <a:defRPr/>
            </a:lvl1pPr>
          </a:lstStyle>
          <a:p>
            <a:pPr>
              <a:defRPr/>
            </a:pPr>
            <a:endParaRPr lang="es-ES_tradnl"/>
          </a:p>
        </p:txBody>
      </p:sp>
      <p:sp>
        <p:nvSpPr>
          <p:cNvPr id="4" name="Rectangle 5">
            <a:extLst>
              <a:ext uri="{FF2B5EF4-FFF2-40B4-BE49-F238E27FC236}">
                <a16:creationId xmlns:a16="http://schemas.microsoft.com/office/drawing/2014/main" id="{F58829B2-9E57-6745-BC5E-626458FEB41B}"/>
              </a:ext>
            </a:extLst>
          </p:cNvPr>
          <p:cNvSpPr>
            <a:spLocks noGrp="1" noChangeArrowheads="1"/>
          </p:cNvSpPr>
          <p:nvPr>
            <p:ph type="ftr" sz="quarter" idx="11"/>
          </p:nvPr>
        </p:nvSpPr>
        <p:spPr/>
        <p:txBody>
          <a:bodyPr/>
          <a:lstStyle>
            <a:lvl1pPr>
              <a:defRPr/>
            </a:lvl1pPr>
          </a:lstStyle>
          <a:p>
            <a:pPr>
              <a:defRPr/>
            </a:pPr>
            <a:endParaRPr lang="es-ES_tradnl"/>
          </a:p>
        </p:txBody>
      </p:sp>
      <p:sp>
        <p:nvSpPr>
          <p:cNvPr id="5" name="Rectangle 6">
            <a:extLst>
              <a:ext uri="{FF2B5EF4-FFF2-40B4-BE49-F238E27FC236}">
                <a16:creationId xmlns:a16="http://schemas.microsoft.com/office/drawing/2014/main" id="{4A127F5A-699D-8347-8149-3E1D81E16BDB}"/>
              </a:ext>
            </a:extLst>
          </p:cNvPr>
          <p:cNvSpPr>
            <a:spLocks noGrp="1" noChangeArrowheads="1"/>
          </p:cNvSpPr>
          <p:nvPr>
            <p:ph type="sldNum" sz="quarter" idx="12"/>
          </p:nvPr>
        </p:nvSpPr>
        <p:spPr/>
        <p:txBody>
          <a:bodyPr/>
          <a:lstStyle>
            <a:lvl1pPr>
              <a:defRPr/>
            </a:lvl1pPr>
          </a:lstStyle>
          <a:p>
            <a:pPr>
              <a:defRPr/>
            </a:pPr>
            <a:fld id="{6B543D50-0BF9-1E45-8AC5-861AAA0FAE68}" type="slidenum">
              <a:rPr lang="en-US" altLang="en-DE"/>
              <a:pPr>
                <a:defRPr/>
              </a:pPr>
              <a:t>‹#›</a:t>
            </a:fld>
            <a:endParaRPr lang="en-US" altLang="en-DE"/>
          </a:p>
        </p:txBody>
      </p:sp>
    </p:spTree>
    <p:extLst>
      <p:ext uri="{BB962C8B-B14F-4D97-AF65-F5344CB8AC3E}">
        <p14:creationId xmlns:p14="http://schemas.microsoft.com/office/powerpoint/2010/main" val="3441847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879BF-204A-A194-FC75-08A60BA4B0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652DB2-1EB8-A926-FE63-77605CA968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D6809-2891-C6D9-EE58-95DAA9248DA8}"/>
              </a:ext>
            </a:extLst>
          </p:cNvPr>
          <p:cNvSpPr>
            <a:spLocks noGrp="1"/>
          </p:cNvSpPr>
          <p:nvPr>
            <p:ph type="dt" sz="half" idx="10"/>
          </p:nvPr>
        </p:nvSpPr>
        <p:spPr/>
        <p:txBody>
          <a:bodyPr/>
          <a:lstStyle/>
          <a:p>
            <a:fld id="{82F68B05-EFFD-B042-8C6B-6E7F5F9840A0}" type="datetimeFigureOut">
              <a:rPr lang="en-US" smtClean="0"/>
              <a:t>3/28/23</a:t>
            </a:fld>
            <a:endParaRPr lang="en-US"/>
          </a:p>
        </p:txBody>
      </p:sp>
      <p:sp>
        <p:nvSpPr>
          <p:cNvPr id="5" name="Footer Placeholder 4">
            <a:extLst>
              <a:ext uri="{FF2B5EF4-FFF2-40B4-BE49-F238E27FC236}">
                <a16:creationId xmlns:a16="http://schemas.microsoft.com/office/drawing/2014/main" id="{45EFE2F1-6521-3A43-DAE6-7528D2E0E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8AFE75-C395-6353-4829-BEBA3CC8EEFC}"/>
              </a:ext>
            </a:extLst>
          </p:cNvPr>
          <p:cNvSpPr>
            <a:spLocks noGrp="1"/>
          </p:cNvSpPr>
          <p:nvPr>
            <p:ph type="sldNum" sz="quarter" idx="12"/>
          </p:nvPr>
        </p:nvSpPr>
        <p:spPr/>
        <p:txBody>
          <a:bodyPr/>
          <a:lstStyle/>
          <a:p>
            <a:fld id="{656C4BE5-7037-9B49-B208-ED484441E88D}" type="slidenum">
              <a:rPr lang="en-US" smtClean="0"/>
              <a:t>‹#›</a:t>
            </a:fld>
            <a:endParaRPr lang="en-US"/>
          </a:p>
        </p:txBody>
      </p:sp>
    </p:spTree>
    <p:extLst>
      <p:ext uri="{BB962C8B-B14F-4D97-AF65-F5344CB8AC3E}">
        <p14:creationId xmlns:p14="http://schemas.microsoft.com/office/powerpoint/2010/main" val="41307795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E8CE2-F19C-FD8E-0E00-BEDD2FE378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C6AE16-2084-C390-AF9D-A29D7BBFEB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411628-7A52-F130-CA06-806926B8AA28}"/>
              </a:ext>
            </a:extLst>
          </p:cNvPr>
          <p:cNvSpPr>
            <a:spLocks noGrp="1"/>
          </p:cNvSpPr>
          <p:nvPr>
            <p:ph type="dt" sz="half" idx="10"/>
          </p:nvPr>
        </p:nvSpPr>
        <p:spPr/>
        <p:txBody>
          <a:bodyPr/>
          <a:lstStyle/>
          <a:p>
            <a:fld id="{82F68B05-EFFD-B042-8C6B-6E7F5F9840A0}" type="datetimeFigureOut">
              <a:rPr lang="en-US" smtClean="0"/>
              <a:t>3/28/23</a:t>
            </a:fld>
            <a:endParaRPr lang="en-US"/>
          </a:p>
        </p:txBody>
      </p:sp>
      <p:sp>
        <p:nvSpPr>
          <p:cNvPr id="5" name="Footer Placeholder 4">
            <a:extLst>
              <a:ext uri="{FF2B5EF4-FFF2-40B4-BE49-F238E27FC236}">
                <a16:creationId xmlns:a16="http://schemas.microsoft.com/office/drawing/2014/main" id="{72262C78-0780-B8B7-C43E-C23B98F11C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CA7A6D-26E5-D4FF-0828-9EFE25E04ED9}"/>
              </a:ext>
            </a:extLst>
          </p:cNvPr>
          <p:cNvSpPr>
            <a:spLocks noGrp="1"/>
          </p:cNvSpPr>
          <p:nvPr>
            <p:ph type="sldNum" sz="quarter" idx="12"/>
          </p:nvPr>
        </p:nvSpPr>
        <p:spPr/>
        <p:txBody>
          <a:bodyPr/>
          <a:lstStyle/>
          <a:p>
            <a:fld id="{656C4BE5-7037-9B49-B208-ED484441E88D}" type="slidenum">
              <a:rPr lang="en-US" smtClean="0"/>
              <a:t>‹#›</a:t>
            </a:fld>
            <a:endParaRPr lang="en-US"/>
          </a:p>
        </p:txBody>
      </p:sp>
    </p:spTree>
    <p:extLst>
      <p:ext uri="{BB962C8B-B14F-4D97-AF65-F5344CB8AC3E}">
        <p14:creationId xmlns:p14="http://schemas.microsoft.com/office/powerpoint/2010/main" val="3479632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2D5FD-03D9-3307-80CC-113F4BAF90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E91E9D-8313-43DA-43BC-873ADF22F8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532F4E-F905-FF23-7545-A439129634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550C3A-F44E-4331-68AD-A347914B7BC8}"/>
              </a:ext>
            </a:extLst>
          </p:cNvPr>
          <p:cNvSpPr>
            <a:spLocks noGrp="1"/>
          </p:cNvSpPr>
          <p:nvPr>
            <p:ph type="dt" sz="half" idx="10"/>
          </p:nvPr>
        </p:nvSpPr>
        <p:spPr/>
        <p:txBody>
          <a:bodyPr/>
          <a:lstStyle/>
          <a:p>
            <a:fld id="{82F68B05-EFFD-B042-8C6B-6E7F5F9840A0}" type="datetimeFigureOut">
              <a:rPr lang="en-US" smtClean="0"/>
              <a:t>3/28/23</a:t>
            </a:fld>
            <a:endParaRPr lang="en-US"/>
          </a:p>
        </p:txBody>
      </p:sp>
      <p:sp>
        <p:nvSpPr>
          <p:cNvPr id="6" name="Footer Placeholder 5">
            <a:extLst>
              <a:ext uri="{FF2B5EF4-FFF2-40B4-BE49-F238E27FC236}">
                <a16:creationId xmlns:a16="http://schemas.microsoft.com/office/drawing/2014/main" id="{690846B1-C5E5-20A9-BFC5-66999C7B0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6D5798-C1CE-472F-4D38-A9C0A4C23FEB}"/>
              </a:ext>
            </a:extLst>
          </p:cNvPr>
          <p:cNvSpPr>
            <a:spLocks noGrp="1"/>
          </p:cNvSpPr>
          <p:nvPr>
            <p:ph type="sldNum" sz="quarter" idx="12"/>
          </p:nvPr>
        </p:nvSpPr>
        <p:spPr/>
        <p:txBody>
          <a:bodyPr/>
          <a:lstStyle/>
          <a:p>
            <a:fld id="{656C4BE5-7037-9B49-B208-ED484441E88D}" type="slidenum">
              <a:rPr lang="en-US" smtClean="0"/>
              <a:t>‹#›</a:t>
            </a:fld>
            <a:endParaRPr lang="en-US"/>
          </a:p>
        </p:txBody>
      </p:sp>
    </p:spTree>
    <p:extLst>
      <p:ext uri="{BB962C8B-B14F-4D97-AF65-F5344CB8AC3E}">
        <p14:creationId xmlns:p14="http://schemas.microsoft.com/office/powerpoint/2010/main" val="4132742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4CB3F-10DC-1C15-24B8-AD4831464E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8EB225-97E8-B30A-E28D-3D27FEE3B7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7002F1-C1DC-48B4-D760-CCDC3707E8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C0CD0C-8058-3607-0D6E-CF8CDB426A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507A3D-FEFB-C0D9-E0AC-84910258E0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0BE765-A36E-4C53-EF1E-D0B3C55D452F}"/>
              </a:ext>
            </a:extLst>
          </p:cNvPr>
          <p:cNvSpPr>
            <a:spLocks noGrp="1"/>
          </p:cNvSpPr>
          <p:nvPr>
            <p:ph type="dt" sz="half" idx="10"/>
          </p:nvPr>
        </p:nvSpPr>
        <p:spPr/>
        <p:txBody>
          <a:bodyPr/>
          <a:lstStyle/>
          <a:p>
            <a:fld id="{82F68B05-EFFD-B042-8C6B-6E7F5F9840A0}" type="datetimeFigureOut">
              <a:rPr lang="en-US" smtClean="0"/>
              <a:t>3/28/23</a:t>
            </a:fld>
            <a:endParaRPr lang="en-US"/>
          </a:p>
        </p:txBody>
      </p:sp>
      <p:sp>
        <p:nvSpPr>
          <p:cNvPr id="8" name="Footer Placeholder 7">
            <a:extLst>
              <a:ext uri="{FF2B5EF4-FFF2-40B4-BE49-F238E27FC236}">
                <a16:creationId xmlns:a16="http://schemas.microsoft.com/office/drawing/2014/main" id="{351E187C-4BC7-E58C-92A3-84BF85D4BD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1F3348-3C71-4F37-30ED-E0B824DCAB51}"/>
              </a:ext>
            </a:extLst>
          </p:cNvPr>
          <p:cNvSpPr>
            <a:spLocks noGrp="1"/>
          </p:cNvSpPr>
          <p:nvPr>
            <p:ph type="sldNum" sz="quarter" idx="12"/>
          </p:nvPr>
        </p:nvSpPr>
        <p:spPr/>
        <p:txBody>
          <a:bodyPr/>
          <a:lstStyle/>
          <a:p>
            <a:fld id="{656C4BE5-7037-9B49-B208-ED484441E88D}" type="slidenum">
              <a:rPr lang="en-US" smtClean="0"/>
              <a:t>‹#›</a:t>
            </a:fld>
            <a:endParaRPr lang="en-US"/>
          </a:p>
        </p:txBody>
      </p:sp>
    </p:spTree>
    <p:extLst>
      <p:ext uri="{BB962C8B-B14F-4D97-AF65-F5344CB8AC3E}">
        <p14:creationId xmlns:p14="http://schemas.microsoft.com/office/powerpoint/2010/main" val="3438204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1EA95-8484-62AD-AE8C-351858D6C0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82FBDD-B830-72E3-2D72-C900EFFDFDDC}"/>
              </a:ext>
            </a:extLst>
          </p:cNvPr>
          <p:cNvSpPr>
            <a:spLocks noGrp="1"/>
          </p:cNvSpPr>
          <p:nvPr>
            <p:ph type="dt" sz="half" idx="10"/>
          </p:nvPr>
        </p:nvSpPr>
        <p:spPr/>
        <p:txBody>
          <a:bodyPr/>
          <a:lstStyle/>
          <a:p>
            <a:fld id="{82F68B05-EFFD-B042-8C6B-6E7F5F9840A0}" type="datetimeFigureOut">
              <a:rPr lang="en-US" smtClean="0"/>
              <a:t>3/28/23</a:t>
            </a:fld>
            <a:endParaRPr lang="en-US"/>
          </a:p>
        </p:txBody>
      </p:sp>
      <p:sp>
        <p:nvSpPr>
          <p:cNvPr id="4" name="Footer Placeholder 3">
            <a:extLst>
              <a:ext uri="{FF2B5EF4-FFF2-40B4-BE49-F238E27FC236}">
                <a16:creationId xmlns:a16="http://schemas.microsoft.com/office/drawing/2014/main" id="{F8F960AE-36F5-C993-4FA3-AED6A91EEF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63B9EB-9EEE-03BE-EF0B-C6332157CC68}"/>
              </a:ext>
            </a:extLst>
          </p:cNvPr>
          <p:cNvSpPr>
            <a:spLocks noGrp="1"/>
          </p:cNvSpPr>
          <p:nvPr>
            <p:ph type="sldNum" sz="quarter" idx="12"/>
          </p:nvPr>
        </p:nvSpPr>
        <p:spPr/>
        <p:txBody>
          <a:bodyPr/>
          <a:lstStyle/>
          <a:p>
            <a:fld id="{656C4BE5-7037-9B49-B208-ED484441E88D}" type="slidenum">
              <a:rPr lang="en-US" smtClean="0"/>
              <a:t>‹#›</a:t>
            </a:fld>
            <a:endParaRPr lang="en-US"/>
          </a:p>
        </p:txBody>
      </p:sp>
    </p:spTree>
    <p:extLst>
      <p:ext uri="{BB962C8B-B14F-4D97-AF65-F5344CB8AC3E}">
        <p14:creationId xmlns:p14="http://schemas.microsoft.com/office/powerpoint/2010/main" val="7122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446FCD-97E3-B905-A3FA-3767A9D9CFEC}"/>
              </a:ext>
            </a:extLst>
          </p:cNvPr>
          <p:cNvSpPr>
            <a:spLocks noGrp="1"/>
          </p:cNvSpPr>
          <p:nvPr>
            <p:ph type="dt" sz="half" idx="10"/>
          </p:nvPr>
        </p:nvSpPr>
        <p:spPr/>
        <p:txBody>
          <a:bodyPr/>
          <a:lstStyle/>
          <a:p>
            <a:fld id="{82F68B05-EFFD-B042-8C6B-6E7F5F9840A0}" type="datetimeFigureOut">
              <a:rPr lang="en-US" smtClean="0"/>
              <a:t>3/28/23</a:t>
            </a:fld>
            <a:endParaRPr lang="en-US"/>
          </a:p>
        </p:txBody>
      </p:sp>
      <p:sp>
        <p:nvSpPr>
          <p:cNvPr id="3" name="Footer Placeholder 2">
            <a:extLst>
              <a:ext uri="{FF2B5EF4-FFF2-40B4-BE49-F238E27FC236}">
                <a16:creationId xmlns:a16="http://schemas.microsoft.com/office/drawing/2014/main" id="{DBF7E5BC-8CE6-13C1-7156-BADB6BDFAF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C7D090-5511-142F-C0D5-00029F1639D6}"/>
              </a:ext>
            </a:extLst>
          </p:cNvPr>
          <p:cNvSpPr>
            <a:spLocks noGrp="1"/>
          </p:cNvSpPr>
          <p:nvPr>
            <p:ph type="sldNum" sz="quarter" idx="12"/>
          </p:nvPr>
        </p:nvSpPr>
        <p:spPr/>
        <p:txBody>
          <a:bodyPr/>
          <a:lstStyle/>
          <a:p>
            <a:fld id="{656C4BE5-7037-9B49-B208-ED484441E88D}" type="slidenum">
              <a:rPr lang="en-US" smtClean="0"/>
              <a:t>‹#›</a:t>
            </a:fld>
            <a:endParaRPr lang="en-US"/>
          </a:p>
        </p:txBody>
      </p:sp>
    </p:spTree>
    <p:extLst>
      <p:ext uri="{BB962C8B-B14F-4D97-AF65-F5344CB8AC3E}">
        <p14:creationId xmlns:p14="http://schemas.microsoft.com/office/powerpoint/2010/main" val="4044225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FE23F-7A69-310F-F26F-E0AE80D8EB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8EE9EC-35A8-D8DC-265A-202A7A05B2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29E9CE-E8BF-D010-65B0-291256976C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2A7F40-7B22-F3C6-35D7-C729625B0867}"/>
              </a:ext>
            </a:extLst>
          </p:cNvPr>
          <p:cNvSpPr>
            <a:spLocks noGrp="1"/>
          </p:cNvSpPr>
          <p:nvPr>
            <p:ph type="dt" sz="half" idx="10"/>
          </p:nvPr>
        </p:nvSpPr>
        <p:spPr/>
        <p:txBody>
          <a:bodyPr/>
          <a:lstStyle/>
          <a:p>
            <a:fld id="{82F68B05-EFFD-B042-8C6B-6E7F5F9840A0}" type="datetimeFigureOut">
              <a:rPr lang="en-US" smtClean="0"/>
              <a:t>3/28/23</a:t>
            </a:fld>
            <a:endParaRPr lang="en-US"/>
          </a:p>
        </p:txBody>
      </p:sp>
      <p:sp>
        <p:nvSpPr>
          <p:cNvPr id="6" name="Footer Placeholder 5">
            <a:extLst>
              <a:ext uri="{FF2B5EF4-FFF2-40B4-BE49-F238E27FC236}">
                <a16:creationId xmlns:a16="http://schemas.microsoft.com/office/drawing/2014/main" id="{ED3664DB-454D-4AE5-A8AD-5ECDB26916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733478-0713-E80D-4A6D-23124E5C066C}"/>
              </a:ext>
            </a:extLst>
          </p:cNvPr>
          <p:cNvSpPr>
            <a:spLocks noGrp="1"/>
          </p:cNvSpPr>
          <p:nvPr>
            <p:ph type="sldNum" sz="quarter" idx="12"/>
          </p:nvPr>
        </p:nvSpPr>
        <p:spPr/>
        <p:txBody>
          <a:bodyPr/>
          <a:lstStyle/>
          <a:p>
            <a:fld id="{656C4BE5-7037-9B49-B208-ED484441E88D}" type="slidenum">
              <a:rPr lang="en-US" smtClean="0"/>
              <a:t>‹#›</a:t>
            </a:fld>
            <a:endParaRPr lang="en-US"/>
          </a:p>
        </p:txBody>
      </p:sp>
    </p:spTree>
    <p:extLst>
      <p:ext uri="{BB962C8B-B14F-4D97-AF65-F5344CB8AC3E}">
        <p14:creationId xmlns:p14="http://schemas.microsoft.com/office/powerpoint/2010/main" val="3581171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7747A-0C5A-E80B-279D-6B2088B4D0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852DB5-1391-6694-CDC4-1D1CB1F795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8D7593-3289-B42E-CA4A-D46F65695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983017-18B1-BDF4-D41A-9F47B0CD1F24}"/>
              </a:ext>
            </a:extLst>
          </p:cNvPr>
          <p:cNvSpPr>
            <a:spLocks noGrp="1"/>
          </p:cNvSpPr>
          <p:nvPr>
            <p:ph type="dt" sz="half" idx="10"/>
          </p:nvPr>
        </p:nvSpPr>
        <p:spPr/>
        <p:txBody>
          <a:bodyPr/>
          <a:lstStyle/>
          <a:p>
            <a:fld id="{82F68B05-EFFD-B042-8C6B-6E7F5F9840A0}" type="datetimeFigureOut">
              <a:rPr lang="en-US" smtClean="0"/>
              <a:t>3/28/23</a:t>
            </a:fld>
            <a:endParaRPr lang="en-US"/>
          </a:p>
        </p:txBody>
      </p:sp>
      <p:sp>
        <p:nvSpPr>
          <p:cNvPr id="6" name="Footer Placeholder 5">
            <a:extLst>
              <a:ext uri="{FF2B5EF4-FFF2-40B4-BE49-F238E27FC236}">
                <a16:creationId xmlns:a16="http://schemas.microsoft.com/office/drawing/2014/main" id="{A4AF8601-02F7-5C1D-24C2-6AF4ED2726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A50703-1A47-57EA-A4C3-D9D9B004CFF5}"/>
              </a:ext>
            </a:extLst>
          </p:cNvPr>
          <p:cNvSpPr>
            <a:spLocks noGrp="1"/>
          </p:cNvSpPr>
          <p:nvPr>
            <p:ph type="sldNum" sz="quarter" idx="12"/>
          </p:nvPr>
        </p:nvSpPr>
        <p:spPr/>
        <p:txBody>
          <a:bodyPr/>
          <a:lstStyle/>
          <a:p>
            <a:fld id="{656C4BE5-7037-9B49-B208-ED484441E88D}" type="slidenum">
              <a:rPr lang="en-US" smtClean="0"/>
              <a:t>‹#›</a:t>
            </a:fld>
            <a:endParaRPr lang="en-US"/>
          </a:p>
        </p:txBody>
      </p:sp>
    </p:spTree>
    <p:extLst>
      <p:ext uri="{BB962C8B-B14F-4D97-AF65-F5344CB8AC3E}">
        <p14:creationId xmlns:p14="http://schemas.microsoft.com/office/powerpoint/2010/main" val="3560564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08C93C-E7D0-05D5-4145-0A31022A953D}"/>
              </a:ext>
            </a:extLst>
          </p:cNvPr>
          <p:cNvSpPr>
            <a:spLocks noGrp="1"/>
          </p:cNvSpPr>
          <p:nvPr>
            <p:ph type="title"/>
          </p:nvPr>
        </p:nvSpPr>
        <p:spPr>
          <a:xfrm>
            <a:off x="57617" y="-153"/>
            <a:ext cx="10515600" cy="9368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30B60F0-D977-0683-88BA-F4F7A993764D}"/>
              </a:ext>
            </a:extLst>
          </p:cNvPr>
          <p:cNvSpPr>
            <a:spLocks noGrp="1"/>
          </p:cNvSpPr>
          <p:nvPr>
            <p:ph type="body" idx="1"/>
          </p:nvPr>
        </p:nvSpPr>
        <p:spPr>
          <a:xfrm>
            <a:off x="301083" y="1282390"/>
            <a:ext cx="11052717" cy="48945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96E7F2-C1BC-A4C8-ADF7-3D373FBC8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68B05-EFFD-B042-8C6B-6E7F5F9840A0}" type="datetimeFigureOut">
              <a:rPr lang="en-US" smtClean="0"/>
              <a:t>3/28/23</a:t>
            </a:fld>
            <a:endParaRPr lang="en-US"/>
          </a:p>
        </p:txBody>
      </p:sp>
      <p:sp>
        <p:nvSpPr>
          <p:cNvPr id="5" name="Footer Placeholder 4">
            <a:extLst>
              <a:ext uri="{FF2B5EF4-FFF2-40B4-BE49-F238E27FC236}">
                <a16:creationId xmlns:a16="http://schemas.microsoft.com/office/drawing/2014/main" id="{366A3E67-2755-0D81-1121-E31D474FE5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8DF45A-A3F2-6B9D-66BE-E05F9C2FF1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6C4BE5-7037-9B49-B208-ED484441E88D}" type="slidenum">
              <a:rPr lang="en-US" smtClean="0"/>
              <a:t>‹#›</a:t>
            </a:fld>
            <a:endParaRPr lang="en-US"/>
          </a:p>
        </p:txBody>
      </p:sp>
    </p:spTree>
    <p:extLst>
      <p:ext uri="{BB962C8B-B14F-4D97-AF65-F5344CB8AC3E}">
        <p14:creationId xmlns:p14="http://schemas.microsoft.com/office/powerpoint/2010/main" val="2309413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oleObject" Target="../embeddings/oleObject2.bin"/><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820F-CA3A-D843-824F-CEC82D8EE1E5}"/>
              </a:ext>
            </a:extLst>
          </p:cNvPr>
          <p:cNvSpPr>
            <a:spLocks noGrp="1"/>
          </p:cNvSpPr>
          <p:nvPr>
            <p:ph type="title"/>
          </p:nvPr>
        </p:nvSpPr>
        <p:spPr>
          <a:xfrm>
            <a:off x="838200" y="1321301"/>
            <a:ext cx="10515600" cy="1325563"/>
          </a:xfrm>
        </p:spPr>
        <p:txBody>
          <a:bodyPr>
            <a:normAutofit fontScale="90000"/>
          </a:bodyPr>
          <a:lstStyle/>
          <a:p>
            <a:pPr algn="ctr"/>
            <a:r>
              <a:rPr lang="en-DE" dirty="0"/>
              <a:t>Basics in population genetics and evolution</a:t>
            </a:r>
            <a:br>
              <a:rPr lang="en-DE" dirty="0"/>
            </a:br>
            <a:br>
              <a:rPr lang="en-DE" dirty="0"/>
            </a:br>
            <a:r>
              <a:rPr lang="en-DE" dirty="0"/>
              <a:t>Bioc 201</a:t>
            </a:r>
            <a:br>
              <a:rPr lang="en-DE" dirty="0"/>
            </a:br>
            <a:r>
              <a:rPr lang="en-DE" dirty="0"/>
              <a:t>Reid Brennan</a:t>
            </a:r>
          </a:p>
        </p:txBody>
      </p:sp>
      <p:sp>
        <p:nvSpPr>
          <p:cNvPr id="4" name="TextBox 3">
            <a:extLst>
              <a:ext uri="{FF2B5EF4-FFF2-40B4-BE49-F238E27FC236}">
                <a16:creationId xmlns:a16="http://schemas.microsoft.com/office/drawing/2014/main" id="{770563AB-D412-D00D-601D-E14004382C91}"/>
              </a:ext>
            </a:extLst>
          </p:cNvPr>
          <p:cNvSpPr txBox="1"/>
          <p:nvPr/>
        </p:nvSpPr>
        <p:spPr>
          <a:xfrm>
            <a:off x="0" y="6550223"/>
            <a:ext cx="2361103" cy="307777"/>
          </a:xfrm>
          <a:prstGeom prst="rect">
            <a:avLst/>
          </a:prstGeom>
          <a:noFill/>
        </p:spPr>
        <p:txBody>
          <a:bodyPr wrap="square" rtlCol="0">
            <a:spAutoFit/>
          </a:bodyPr>
          <a:lstStyle/>
          <a:p>
            <a:r>
              <a:rPr lang="en-US" sz="1400" dirty="0">
                <a:latin typeface="+mj-lt"/>
              </a:rPr>
              <a:t>G. Coop</a:t>
            </a:r>
            <a:endParaRPr lang="en-DE" sz="1400" dirty="0">
              <a:latin typeface="+mj-lt"/>
            </a:endParaRPr>
          </a:p>
        </p:txBody>
      </p:sp>
      <p:pic>
        <p:nvPicPr>
          <p:cNvPr id="5" name="Picture 4">
            <a:extLst>
              <a:ext uri="{FF2B5EF4-FFF2-40B4-BE49-F238E27FC236}">
                <a16:creationId xmlns:a16="http://schemas.microsoft.com/office/drawing/2014/main" id="{F890D34D-EFA0-7A4E-43E3-16029C6195FF}"/>
              </a:ext>
            </a:extLst>
          </p:cNvPr>
          <p:cNvPicPr>
            <a:picLocks noChangeAspect="1"/>
          </p:cNvPicPr>
          <p:nvPr/>
        </p:nvPicPr>
        <p:blipFill rotWithShape="1">
          <a:blip r:embed="rId2"/>
          <a:srcRect l="12705" b="12488"/>
          <a:stretch/>
        </p:blipFill>
        <p:spPr>
          <a:xfrm>
            <a:off x="319251" y="2831359"/>
            <a:ext cx="6533983" cy="3275111"/>
          </a:xfrm>
          <a:prstGeom prst="rect">
            <a:avLst/>
          </a:prstGeom>
        </p:spPr>
      </p:pic>
      <p:pic>
        <p:nvPicPr>
          <p:cNvPr id="3074" name="Picture 2">
            <a:extLst>
              <a:ext uri="{FF2B5EF4-FFF2-40B4-BE49-F238E27FC236}">
                <a16:creationId xmlns:a16="http://schemas.microsoft.com/office/drawing/2014/main" id="{A14C3E54-E8DB-DAA5-0FD3-686C7813D0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1082" y="3275111"/>
            <a:ext cx="3890963"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634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8">
            <a:extLst>
              <a:ext uri="{FF2B5EF4-FFF2-40B4-BE49-F238E27FC236}">
                <a16:creationId xmlns:a16="http://schemas.microsoft.com/office/drawing/2014/main" id="{3E134BD6-74DF-D449-BE3C-B6629A69BC3F}"/>
              </a:ext>
            </a:extLst>
          </p:cNvPr>
          <p:cNvSpPr txBox="1">
            <a:spLocks noChangeArrowheads="1"/>
          </p:cNvSpPr>
          <p:nvPr/>
        </p:nvSpPr>
        <p:spPr bwMode="auto">
          <a:xfrm>
            <a:off x="3908608" y="649827"/>
            <a:ext cx="565150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285750" indent="-285750">
              <a:spcBef>
                <a:spcPct val="0"/>
              </a:spcBef>
              <a:spcAft>
                <a:spcPts val="1200"/>
              </a:spcAft>
            </a:pPr>
            <a:r>
              <a:rPr lang="en-GB" altLang="de-DE" sz="2000" dirty="0">
                <a:latin typeface="+mn-lt"/>
              </a:rPr>
              <a:t>phenotypes are determined by discrete units (genes) that are inherited intact and unchanged through generations: </a:t>
            </a:r>
            <a:r>
              <a:rPr lang="en-GB" altLang="de-DE" sz="2000" i="1" dirty="0">
                <a:latin typeface="+mn-lt"/>
              </a:rPr>
              <a:t>particulate inheritance</a:t>
            </a:r>
          </a:p>
          <a:p>
            <a:pPr marL="285750" indent="-285750">
              <a:spcBef>
                <a:spcPct val="0"/>
              </a:spcBef>
              <a:spcAft>
                <a:spcPts val="1200"/>
              </a:spcAft>
            </a:pPr>
            <a:r>
              <a:rPr lang="en-GB" altLang="de-DE" sz="2000" dirty="0">
                <a:latin typeface="+mn-lt"/>
              </a:rPr>
              <a:t>Published in 1866 in the </a:t>
            </a:r>
            <a:r>
              <a:rPr lang="en-GB" altLang="de-DE" sz="2000" i="1" dirty="0">
                <a:latin typeface="+mn-lt"/>
              </a:rPr>
              <a:t>Proceedings of the Natural Sciences of </a:t>
            </a:r>
            <a:r>
              <a:rPr lang="en-GB" altLang="de-DE" sz="2000" i="1" dirty="0" err="1">
                <a:latin typeface="+mn-lt"/>
              </a:rPr>
              <a:t>Brünn</a:t>
            </a:r>
            <a:r>
              <a:rPr lang="en-GB" altLang="de-DE" sz="2000" dirty="0">
                <a:latin typeface="+mn-lt"/>
              </a:rPr>
              <a:t> (in German)</a:t>
            </a:r>
          </a:p>
          <a:p>
            <a:pPr marL="285750" indent="-285750">
              <a:spcBef>
                <a:spcPct val="0"/>
              </a:spcBef>
              <a:spcAft>
                <a:spcPts val="1200"/>
              </a:spcAft>
            </a:pPr>
            <a:r>
              <a:rPr lang="en-GB" altLang="de-DE" sz="2000" dirty="0">
                <a:latin typeface="+mn-lt"/>
              </a:rPr>
              <a:t>Darwin’s contemporary, but unnoticed for 35 years!</a:t>
            </a:r>
          </a:p>
          <a:p>
            <a:pPr>
              <a:spcBef>
                <a:spcPct val="0"/>
              </a:spcBef>
              <a:spcAft>
                <a:spcPts val="1200"/>
              </a:spcAft>
              <a:buNone/>
            </a:pPr>
            <a:endParaRPr lang="en-GB" altLang="de-DE" sz="2000" dirty="0">
              <a:latin typeface="+mn-lt"/>
            </a:endParaRPr>
          </a:p>
          <a:p>
            <a:pPr>
              <a:spcBef>
                <a:spcPct val="0"/>
              </a:spcBef>
              <a:spcAft>
                <a:spcPts val="1200"/>
              </a:spcAft>
              <a:buNone/>
            </a:pPr>
            <a:r>
              <a:rPr lang="en-GB" altLang="de-DE" sz="2000" dirty="0">
                <a:latin typeface="+mn-lt"/>
              </a:rPr>
              <a:t>Establishes the first and most fundamental prediction of population genetics: </a:t>
            </a:r>
            <a:r>
              <a:rPr lang="en-GB" altLang="de-DE" sz="2000" b="1" i="1" dirty="0">
                <a:latin typeface="+mn-lt"/>
              </a:rPr>
              <a:t>expected genotypic frequencies</a:t>
            </a:r>
          </a:p>
        </p:txBody>
      </p:sp>
      <p:pic>
        <p:nvPicPr>
          <p:cNvPr id="73730" name="Picture 6" descr="Mendel.jpg">
            <a:extLst>
              <a:ext uri="{FF2B5EF4-FFF2-40B4-BE49-F238E27FC236}">
                <a16:creationId xmlns:a16="http://schemas.microsoft.com/office/drawing/2014/main" id="{89673B34-E045-C54F-98E0-D648D56B75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45673" y="314648"/>
            <a:ext cx="17430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Pisum_sativum.png">
            <a:extLst>
              <a:ext uri="{FF2B5EF4-FFF2-40B4-BE49-F238E27FC236}">
                <a16:creationId xmlns:a16="http://schemas.microsoft.com/office/drawing/2014/main" id="{182DD419-EA6D-8B47-9E8A-5F87225A47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0058" y="1047751"/>
            <a:ext cx="3352800" cy="514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1398AAE3-8B0A-C149-BE54-756436E80FD6}"/>
              </a:ext>
            </a:extLst>
          </p:cNvPr>
          <p:cNvSpPr txBox="1">
            <a:spLocks noChangeArrowheads="1"/>
          </p:cNvSpPr>
          <p:nvPr/>
        </p:nvSpPr>
        <p:spPr bwMode="auto">
          <a:xfrm>
            <a:off x="403252" y="506628"/>
            <a:ext cx="6399212" cy="401637"/>
          </a:xfrm>
          <a:prstGeom prst="rect">
            <a:avLst/>
          </a:prstGeom>
          <a:noFill/>
          <a:ln>
            <a:noFill/>
          </a:ln>
        </p:spPr>
        <p:txBody>
          <a:bodyPr anchor="ctr">
            <a:spAutoFit/>
          </a:bodyPr>
          <a:lstStyle>
            <a:lvl1pPr algn="ctr">
              <a:defRPr sz="2400">
                <a:solidFill>
                  <a:schemeClr val="tx1"/>
                </a:solidFill>
                <a:latin typeface="Times" charset="0"/>
                <a:ea typeface="ＭＳ Ｐゴシック" charset="-128"/>
              </a:defRPr>
            </a:lvl1pPr>
            <a:lvl2pPr marL="37931725" indent="-37474525" algn="ctr">
              <a:defRPr sz="2400">
                <a:solidFill>
                  <a:schemeClr val="tx1"/>
                </a:solidFill>
                <a:latin typeface="Times" charset="0"/>
                <a:ea typeface="ＭＳ Ｐゴシック" charset="-128"/>
              </a:defRPr>
            </a:lvl2pPr>
            <a:lvl3pPr marL="1143000" indent="-228600" algn="ctr">
              <a:defRPr sz="2400">
                <a:solidFill>
                  <a:schemeClr val="tx1"/>
                </a:solidFill>
                <a:latin typeface="Times" charset="0"/>
                <a:ea typeface="ＭＳ Ｐゴシック" charset="-128"/>
              </a:defRPr>
            </a:lvl3pPr>
            <a:lvl4pPr marL="1600200" indent="-228600" algn="ctr">
              <a:defRPr sz="2400">
                <a:solidFill>
                  <a:schemeClr val="tx1"/>
                </a:solidFill>
                <a:latin typeface="Times" charset="0"/>
                <a:ea typeface="ＭＳ Ｐゴシック" charset="-128"/>
              </a:defRPr>
            </a:lvl4pPr>
            <a:lvl5pPr marL="2057400" indent="-228600" algn="ctr">
              <a:defRPr sz="2400">
                <a:solidFill>
                  <a:schemeClr val="tx1"/>
                </a:solidFill>
                <a:latin typeface="Times"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128"/>
              </a:defRPr>
            </a:lvl9pPr>
          </a:lstStyle>
          <a:p>
            <a:pPr algn="l">
              <a:defRPr/>
            </a:pPr>
            <a:r>
              <a:rPr lang="es-ES_tradnl" altLang="x-none" sz="2000" i="1" cap="small" dirty="0">
                <a:latin typeface="Arial" charset="0"/>
              </a:rPr>
              <a:t> </a:t>
            </a:r>
            <a:r>
              <a:rPr lang="es-ES_tradnl" altLang="x-none" sz="2000" i="1" cap="small" dirty="0" err="1">
                <a:latin typeface="Arial" charset="0"/>
              </a:rPr>
              <a:t>Gregor</a:t>
            </a:r>
            <a:r>
              <a:rPr lang="es-ES_tradnl" altLang="x-none" sz="2000" i="1" cap="small" dirty="0">
                <a:latin typeface="Arial" charset="0"/>
              </a:rPr>
              <a:t> </a:t>
            </a:r>
            <a:r>
              <a:rPr lang="es-ES_tradnl" altLang="x-none" sz="2000" i="1" cap="small" dirty="0" err="1">
                <a:latin typeface="Arial" charset="0"/>
              </a:rPr>
              <a:t>mendel</a:t>
            </a:r>
            <a:endParaRPr lang="es-ES_tradnl" altLang="x-none" sz="2000" i="1" cap="small" dirty="0"/>
          </a:p>
        </p:txBody>
      </p:sp>
      <p:graphicFrame>
        <p:nvGraphicFramePr>
          <p:cNvPr id="2" name="Table 5">
            <a:extLst>
              <a:ext uri="{FF2B5EF4-FFF2-40B4-BE49-F238E27FC236}">
                <a16:creationId xmlns:a16="http://schemas.microsoft.com/office/drawing/2014/main" id="{E1437711-54F5-C840-D8EB-31FBA16AC769}"/>
              </a:ext>
            </a:extLst>
          </p:cNvPr>
          <p:cNvGraphicFramePr>
            <a:graphicFrameLocks noGrp="1"/>
          </p:cNvGraphicFramePr>
          <p:nvPr>
            <p:extLst>
              <p:ext uri="{D42A27DB-BD31-4B8C-83A1-F6EECF244321}">
                <p14:modId xmlns:p14="http://schemas.microsoft.com/office/powerpoint/2010/main" val="594037388"/>
              </p:ext>
            </p:extLst>
          </p:nvPr>
        </p:nvGraphicFramePr>
        <p:xfrm>
          <a:off x="9341096" y="5073783"/>
          <a:ext cx="1610698" cy="1108604"/>
        </p:xfrm>
        <a:graphic>
          <a:graphicData uri="http://schemas.openxmlformats.org/drawingml/2006/table">
            <a:tbl>
              <a:tblPr firstRow="1" bandRow="1">
                <a:tableStyleId>{5940675A-B579-460E-94D1-54222C63F5DA}</a:tableStyleId>
              </a:tblPr>
              <a:tblGrid>
                <a:gridCol w="805349">
                  <a:extLst>
                    <a:ext uri="{9D8B030D-6E8A-4147-A177-3AD203B41FA5}">
                      <a16:colId xmlns:a16="http://schemas.microsoft.com/office/drawing/2014/main" val="250296136"/>
                    </a:ext>
                  </a:extLst>
                </a:gridCol>
                <a:gridCol w="805349">
                  <a:extLst>
                    <a:ext uri="{9D8B030D-6E8A-4147-A177-3AD203B41FA5}">
                      <a16:colId xmlns:a16="http://schemas.microsoft.com/office/drawing/2014/main" val="2633479069"/>
                    </a:ext>
                  </a:extLst>
                </a:gridCol>
              </a:tblGrid>
              <a:tr h="554302">
                <a:tc>
                  <a:txBody>
                    <a:bodyPr/>
                    <a:lstStyle/>
                    <a:p>
                      <a:pPr algn="ctr"/>
                      <a:r>
                        <a:rPr lang="en-DE" dirty="0"/>
                        <a:t>AA</a:t>
                      </a:r>
                    </a:p>
                  </a:txBody>
                  <a:tcPr anchor="ctr"/>
                </a:tc>
                <a:tc>
                  <a:txBody>
                    <a:bodyPr/>
                    <a:lstStyle/>
                    <a:p>
                      <a:pPr algn="ctr"/>
                      <a:r>
                        <a:rPr lang="en-DE" dirty="0"/>
                        <a:t>Aa</a:t>
                      </a:r>
                    </a:p>
                  </a:txBody>
                  <a:tcPr anchor="ctr"/>
                </a:tc>
                <a:extLst>
                  <a:ext uri="{0D108BD9-81ED-4DB2-BD59-A6C34878D82A}">
                    <a16:rowId xmlns:a16="http://schemas.microsoft.com/office/drawing/2014/main" val="2949297152"/>
                  </a:ext>
                </a:extLst>
              </a:tr>
              <a:tr h="554302">
                <a:tc>
                  <a:txBody>
                    <a:bodyPr/>
                    <a:lstStyle/>
                    <a:p>
                      <a:pPr algn="ctr"/>
                      <a:r>
                        <a:rPr lang="en-DE" dirty="0"/>
                        <a:t>Aa</a:t>
                      </a:r>
                    </a:p>
                  </a:txBody>
                  <a:tcPr anchor="ctr"/>
                </a:tc>
                <a:tc>
                  <a:txBody>
                    <a:bodyPr/>
                    <a:lstStyle/>
                    <a:p>
                      <a:pPr algn="ctr"/>
                      <a:r>
                        <a:rPr lang="en-DE" dirty="0"/>
                        <a:t>aa</a:t>
                      </a:r>
                    </a:p>
                  </a:txBody>
                  <a:tcPr anchor="ctr"/>
                </a:tc>
                <a:extLst>
                  <a:ext uri="{0D108BD9-81ED-4DB2-BD59-A6C34878D82A}">
                    <a16:rowId xmlns:a16="http://schemas.microsoft.com/office/drawing/2014/main" val="2872336405"/>
                  </a:ext>
                </a:extLst>
              </a:tr>
            </a:tbl>
          </a:graphicData>
        </a:graphic>
      </p:graphicFrame>
      <p:sp>
        <p:nvSpPr>
          <p:cNvPr id="3" name="TextBox 2">
            <a:extLst>
              <a:ext uri="{FF2B5EF4-FFF2-40B4-BE49-F238E27FC236}">
                <a16:creationId xmlns:a16="http://schemas.microsoft.com/office/drawing/2014/main" id="{EED95809-42E4-6906-F0BB-A21E4D28275C}"/>
              </a:ext>
            </a:extLst>
          </p:cNvPr>
          <p:cNvSpPr txBox="1"/>
          <p:nvPr/>
        </p:nvSpPr>
        <p:spPr>
          <a:xfrm>
            <a:off x="9598491" y="4743255"/>
            <a:ext cx="317716" cy="369332"/>
          </a:xfrm>
          <a:prstGeom prst="rect">
            <a:avLst/>
          </a:prstGeom>
          <a:noFill/>
        </p:spPr>
        <p:txBody>
          <a:bodyPr wrap="none" rtlCol="0">
            <a:spAutoFit/>
          </a:bodyPr>
          <a:lstStyle/>
          <a:p>
            <a:r>
              <a:rPr lang="en-DE" dirty="0"/>
              <a:t>A</a:t>
            </a:r>
          </a:p>
        </p:txBody>
      </p:sp>
      <p:sp>
        <p:nvSpPr>
          <p:cNvPr id="4" name="TextBox 3">
            <a:extLst>
              <a:ext uri="{FF2B5EF4-FFF2-40B4-BE49-F238E27FC236}">
                <a16:creationId xmlns:a16="http://schemas.microsoft.com/office/drawing/2014/main" id="{BA162C6A-26F1-3973-568C-C9DCA396FBDE}"/>
              </a:ext>
            </a:extLst>
          </p:cNvPr>
          <p:cNvSpPr txBox="1"/>
          <p:nvPr/>
        </p:nvSpPr>
        <p:spPr>
          <a:xfrm>
            <a:off x="10342339" y="4743255"/>
            <a:ext cx="295274" cy="369332"/>
          </a:xfrm>
          <a:prstGeom prst="rect">
            <a:avLst/>
          </a:prstGeom>
          <a:noFill/>
        </p:spPr>
        <p:txBody>
          <a:bodyPr wrap="none" rtlCol="0">
            <a:spAutoFit/>
          </a:bodyPr>
          <a:lstStyle/>
          <a:p>
            <a:r>
              <a:rPr lang="en-DE" dirty="0"/>
              <a:t>a</a:t>
            </a:r>
          </a:p>
        </p:txBody>
      </p:sp>
      <p:sp>
        <p:nvSpPr>
          <p:cNvPr id="5" name="TextBox 4">
            <a:extLst>
              <a:ext uri="{FF2B5EF4-FFF2-40B4-BE49-F238E27FC236}">
                <a16:creationId xmlns:a16="http://schemas.microsoft.com/office/drawing/2014/main" id="{0DE64BAE-878E-407F-312B-20BDBF3462A9}"/>
              </a:ext>
            </a:extLst>
          </p:cNvPr>
          <p:cNvSpPr txBox="1"/>
          <p:nvPr/>
        </p:nvSpPr>
        <p:spPr>
          <a:xfrm>
            <a:off x="9048001" y="5168307"/>
            <a:ext cx="317716" cy="369332"/>
          </a:xfrm>
          <a:prstGeom prst="rect">
            <a:avLst/>
          </a:prstGeom>
          <a:noFill/>
        </p:spPr>
        <p:txBody>
          <a:bodyPr wrap="none" rtlCol="0">
            <a:spAutoFit/>
          </a:bodyPr>
          <a:lstStyle/>
          <a:p>
            <a:r>
              <a:rPr lang="en-DE" dirty="0"/>
              <a:t>A</a:t>
            </a:r>
          </a:p>
        </p:txBody>
      </p:sp>
      <p:sp>
        <p:nvSpPr>
          <p:cNvPr id="8" name="TextBox 7">
            <a:extLst>
              <a:ext uri="{FF2B5EF4-FFF2-40B4-BE49-F238E27FC236}">
                <a16:creationId xmlns:a16="http://schemas.microsoft.com/office/drawing/2014/main" id="{DFF90229-29A7-1E7C-5BD5-B1C8A3CFD3E7}"/>
              </a:ext>
            </a:extLst>
          </p:cNvPr>
          <p:cNvSpPr txBox="1"/>
          <p:nvPr/>
        </p:nvSpPr>
        <p:spPr>
          <a:xfrm>
            <a:off x="9044634" y="5732616"/>
            <a:ext cx="295274" cy="369332"/>
          </a:xfrm>
          <a:prstGeom prst="rect">
            <a:avLst/>
          </a:prstGeom>
          <a:noFill/>
        </p:spPr>
        <p:txBody>
          <a:bodyPr wrap="none" rtlCol="0">
            <a:spAutoFit/>
          </a:bodyPr>
          <a:lstStyle/>
          <a:p>
            <a:r>
              <a:rPr lang="en-DE" dirty="0"/>
              <a:t>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0FEC-5F0C-694D-974C-D182AED2A6CC}"/>
              </a:ext>
            </a:extLst>
          </p:cNvPr>
          <p:cNvSpPr>
            <a:spLocks noGrp="1"/>
          </p:cNvSpPr>
          <p:nvPr>
            <p:ph type="title"/>
          </p:nvPr>
        </p:nvSpPr>
        <p:spPr>
          <a:xfrm>
            <a:off x="203015" y="276695"/>
            <a:ext cx="9487394" cy="1119290"/>
          </a:xfrm>
        </p:spPr>
        <p:txBody>
          <a:bodyPr>
            <a:normAutofit fontScale="90000"/>
          </a:bodyPr>
          <a:lstStyle/>
          <a:p>
            <a:r>
              <a:rPr lang="en-US" dirty="0"/>
              <a:t>Allele frequencies, genotype frequencies, and HW equilibrium</a:t>
            </a:r>
            <a:endParaRPr lang="en-DE" dirty="0"/>
          </a:p>
        </p:txBody>
      </p:sp>
      <p:sp>
        <p:nvSpPr>
          <p:cNvPr id="8" name="TextBox 7">
            <a:extLst>
              <a:ext uri="{FF2B5EF4-FFF2-40B4-BE49-F238E27FC236}">
                <a16:creationId xmlns:a16="http://schemas.microsoft.com/office/drawing/2014/main" id="{65F8301F-D358-0849-8B7C-AC8ADC4A4A40}"/>
              </a:ext>
            </a:extLst>
          </p:cNvPr>
          <p:cNvSpPr txBox="1"/>
          <p:nvPr/>
        </p:nvSpPr>
        <p:spPr>
          <a:xfrm>
            <a:off x="533353" y="2635306"/>
            <a:ext cx="11125294" cy="3785652"/>
          </a:xfrm>
          <a:prstGeom prst="rect">
            <a:avLst/>
          </a:prstGeom>
          <a:noFill/>
        </p:spPr>
        <p:txBody>
          <a:bodyPr wrap="square" rtlCol="0">
            <a:spAutoFit/>
          </a:bodyPr>
          <a:lstStyle/>
          <a:p>
            <a:r>
              <a:rPr lang="en-DE" sz="2400" b="1" dirty="0"/>
              <a:t>Locus: </a:t>
            </a:r>
            <a:r>
              <a:rPr lang="en-DE" sz="2400" dirty="0"/>
              <a:t>any location in the genome: gene, single basepair, microsatellite….</a:t>
            </a:r>
          </a:p>
          <a:p>
            <a:endParaRPr lang="en-US" sz="2400" dirty="0"/>
          </a:p>
          <a:p>
            <a:r>
              <a:rPr lang="en-US" sz="2400" b="1" dirty="0"/>
              <a:t>A</a:t>
            </a:r>
            <a:r>
              <a:rPr lang="en-DE" sz="2400" b="1" dirty="0"/>
              <a:t>llele: </a:t>
            </a:r>
            <a:r>
              <a:rPr lang="en-DE" sz="2400" dirty="0"/>
              <a:t>the variants at a locus (polymorphic when more than one)</a:t>
            </a:r>
          </a:p>
          <a:p>
            <a:endParaRPr lang="en-US" sz="2400" dirty="0"/>
          </a:p>
          <a:p>
            <a:r>
              <a:rPr lang="en-US" sz="2400" b="1" dirty="0"/>
              <a:t>G</a:t>
            </a:r>
            <a:r>
              <a:rPr lang="en-DE" sz="2400" b="1" dirty="0"/>
              <a:t>enotype: </a:t>
            </a:r>
            <a:r>
              <a:rPr lang="en-US" altLang="de-DE" sz="2400" dirty="0"/>
              <a:t>set of alleles possessed by an individual (at one locus or several loci)</a:t>
            </a:r>
          </a:p>
          <a:p>
            <a:endParaRPr lang="en-US" altLang="de-DE" sz="2400" dirty="0"/>
          </a:p>
          <a:p>
            <a:r>
              <a:rPr lang="en-US" sz="2400" b="1" dirty="0"/>
              <a:t>P</a:t>
            </a:r>
            <a:r>
              <a:rPr lang="en-DE" sz="2400" b="1" dirty="0"/>
              <a:t>henotype:</a:t>
            </a:r>
            <a:r>
              <a:rPr lang="en-US" altLang="de-DE" sz="2400" b="1" dirty="0"/>
              <a:t> </a:t>
            </a:r>
            <a:r>
              <a:rPr lang="en-US" altLang="de-DE" sz="2400" dirty="0"/>
              <a:t>an organism's observable attribute (morphological, developmental, biochemical, physiological, behavioral, ...) </a:t>
            </a:r>
          </a:p>
          <a:p>
            <a:endParaRPr lang="en-US" altLang="de-DE" sz="2400" dirty="0"/>
          </a:p>
          <a:p>
            <a:endParaRPr lang="en-DE" sz="2400" dirty="0"/>
          </a:p>
        </p:txBody>
      </p:sp>
      <p:sp>
        <p:nvSpPr>
          <p:cNvPr id="9" name="TextBox 8">
            <a:extLst>
              <a:ext uri="{FF2B5EF4-FFF2-40B4-BE49-F238E27FC236}">
                <a16:creationId xmlns:a16="http://schemas.microsoft.com/office/drawing/2014/main" id="{0C0B3D31-47BA-4145-9561-2529A28EFE2B}"/>
              </a:ext>
            </a:extLst>
          </p:cNvPr>
          <p:cNvSpPr txBox="1"/>
          <p:nvPr/>
        </p:nvSpPr>
        <p:spPr>
          <a:xfrm>
            <a:off x="529431" y="1806649"/>
            <a:ext cx="2103525" cy="523220"/>
          </a:xfrm>
          <a:prstGeom prst="rect">
            <a:avLst/>
          </a:prstGeom>
          <a:noFill/>
        </p:spPr>
        <p:txBody>
          <a:bodyPr wrap="none" rtlCol="0">
            <a:spAutoFit/>
          </a:bodyPr>
          <a:lstStyle/>
          <a:p>
            <a:r>
              <a:rPr lang="en-DE" sz="2800" dirty="0"/>
              <a:t>Definitions….</a:t>
            </a:r>
          </a:p>
        </p:txBody>
      </p:sp>
    </p:spTree>
    <p:extLst>
      <p:ext uri="{BB962C8B-B14F-4D97-AF65-F5344CB8AC3E}">
        <p14:creationId xmlns:p14="http://schemas.microsoft.com/office/powerpoint/2010/main" val="118495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7C0CE-F2B7-824B-B4B1-0158003507CE}"/>
              </a:ext>
            </a:extLst>
          </p:cNvPr>
          <p:cNvSpPr>
            <a:spLocks noGrp="1"/>
          </p:cNvSpPr>
          <p:nvPr>
            <p:ph type="title"/>
          </p:nvPr>
        </p:nvSpPr>
        <p:spPr>
          <a:xfrm>
            <a:off x="93133" y="63290"/>
            <a:ext cx="10515600" cy="1325563"/>
          </a:xfrm>
        </p:spPr>
        <p:txBody>
          <a:bodyPr/>
          <a:lstStyle/>
          <a:p>
            <a:r>
              <a:rPr lang="en-DE" dirty="0"/>
              <a:t>Genoype frequency</a:t>
            </a:r>
          </a:p>
        </p:txBody>
      </p:sp>
      <p:sp>
        <p:nvSpPr>
          <p:cNvPr id="5" name="TextBox 4">
            <a:extLst>
              <a:ext uri="{FF2B5EF4-FFF2-40B4-BE49-F238E27FC236}">
                <a16:creationId xmlns:a16="http://schemas.microsoft.com/office/drawing/2014/main" id="{C4DEEBCE-6AD3-F94E-A5C0-3A72802F9917}"/>
              </a:ext>
            </a:extLst>
          </p:cNvPr>
          <p:cNvSpPr txBox="1"/>
          <p:nvPr/>
        </p:nvSpPr>
        <p:spPr>
          <a:xfrm>
            <a:off x="1351707" y="1952787"/>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6" name="TextBox 5">
            <a:extLst>
              <a:ext uri="{FF2B5EF4-FFF2-40B4-BE49-F238E27FC236}">
                <a16:creationId xmlns:a16="http://schemas.microsoft.com/office/drawing/2014/main" id="{A37B0D51-AB1B-274A-8DE4-5C94423E647A}"/>
              </a:ext>
            </a:extLst>
          </p:cNvPr>
          <p:cNvSpPr txBox="1"/>
          <p:nvPr/>
        </p:nvSpPr>
        <p:spPr>
          <a:xfrm>
            <a:off x="1894920" y="2554586"/>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7" name="TextBox 6">
            <a:extLst>
              <a:ext uri="{FF2B5EF4-FFF2-40B4-BE49-F238E27FC236}">
                <a16:creationId xmlns:a16="http://schemas.microsoft.com/office/drawing/2014/main" id="{B19292B9-3A31-D848-B266-ED8FA605325F}"/>
              </a:ext>
            </a:extLst>
          </p:cNvPr>
          <p:cNvSpPr txBox="1"/>
          <p:nvPr/>
        </p:nvSpPr>
        <p:spPr>
          <a:xfrm>
            <a:off x="2384156" y="1690688"/>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8" name="TextBox 7">
            <a:extLst>
              <a:ext uri="{FF2B5EF4-FFF2-40B4-BE49-F238E27FC236}">
                <a16:creationId xmlns:a16="http://schemas.microsoft.com/office/drawing/2014/main" id="{D946F688-B125-2D4D-869B-1845EA76C78D}"/>
              </a:ext>
            </a:extLst>
          </p:cNvPr>
          <p:cNvSpPr txBox="1"/>
          <p:nvPr/>
        </p:nvSpPr>
        <p:spPr>
          <a:xfrm>
            <a:off x="3233980" y="2325623"/>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9" name="TextBox 8">
            <a:extLst>
              <a:ext uri="{FF2B5EF4-FFF2-40B4-BE49-F238E27FC236}">
                <a16:creationId xmlns:a16="http://schemas.microsoft.com/office/drawing/2014/main" id="{55DB8E6A-A1EA-944C-BB7A-0BDC32855765}"/>
              </a:ext>
            </a:extLst>
          </p:cNvPr>
          <p:cNvSpPr txBox="1"/>
          <p:nvPr/>
        </p:nvSpPr>
        <p:spPr>
          <a:xfrm>
            <a:off x="838200" y="3018121"/>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0" name="TextBox 9">
            <a:extLst>
              <a:ext uri="{FF2B5EF4-FFF2-40B4-BE49-F238E27FC236}">
                <a16:creationId xmlns:a16="http://schemas.microsoft.com/office/drawing/2014/main" id="{C019CFA4-EAC0-E444-AA43-00D9A057F32A}"/>
              </a:ext>
            </a:extLst>
          </p:cNvPr>
          <p:cNvSpPr txBox="1"/>
          <p:nvPr/>
        </p:nvSpPr>
        <p:spPr>
          <a:xfrm>
            <a:off x="508571" y="2224423"/>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1" name="TextBox 10">
            <a:extLst>
              <a:ext uri="{FF2B5EF4-FFF2-40B4-BE49-F238E27FC236}">
                <a16:creationId xmlns:a16="http://schemas.microsoft.com/office/drawing/2014/main" id="{03E92250-BF6E-C144-95C1-C7E6E4D16247}"/>
              </a:ext>
            </a:extLst>
          </p:cNvPr>
          <p:cNvSpPr txBox="1"/>
          <p:nvPr/>
        </p:nvSpPr>
        <p:spPr>
          <a:xfrm>
            <a:off x="2601748" y="2224422"/>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4" name="TextBox 13">
            <a:extLst>
              <a:ext uri="{FF2B5EF4-FFF2-40B4-BE49-F238E27FC236}">
                <a16:creationId xmlns:a16="http://schemas.microsoft.com/office/drawing/2014/main" id="{59FBF893-5261-BE4A-B8C4-AC4B0BC928B6}"/>
              </a:ext>
            </a:extLst>
          </p:cNvPr>
          <p:cNvSpPr txBox="1"/>
          <p:nvPr/>
        </p:nvSpPr>
        <p:spPr>
          <a:xfrm>
            <a:off x="1840943" y="3248953"/>
            <a:ext cx="479618" cy="461665"/>
          </a:xfrm>
          <a:prstGeom prst="rect">
            <a:avLst/>
          </a:prstGeom>
          <a:solidFill>
            <a:schemeClr val="accent4">
              <a:lumMod val="60000"/>
              <a:lumOff val="40000"/>
            </a:schemeClr>
          </a:solidFill>
        </p:spPr>
        <p:txBody>
          <a:bodyPr wrap="none" rtlCol="0">
            <a:spAutoFit/>
          </a:bodyPr>
          <a:lstStyle/>
          <a:p>
            <a:r>
              <a:rPr lang="en-DE" sz="2400" dirty="0"/>
              <a:t>aa</a:t>
            </a:r>
          </a:p>
        </p:txBody>
      </p:sp>
      <p:sp>
        <p:nvSpPr>
          <p:cNvPr id="15" name="TextBox 14">
            <a:extLst>
              <a:ext uri="{FF2B5EF4-FFF2-40B4-BE49-F238E27FC236}">
                <a16:creationId xmlns:a16="http://schemas.microsoft.com/office/drawing/2014/main" id="{95D1435B-44E6-3D45-AC1C-59353FAECB4C}"/>
              </a:ext>
            </a:extLst>
          </p:cNvPr>
          <p:cNvSpPr txBox="1"/>
          <p:nvPr/>
        </p:nvSpPr>
        <p:spPr>
          <a:xfrm>
            <a:off x="819749" y="1430725"/>
            <a:ext cx="479618" cy="461665"/>
          </a:xfrm>
          <a:prstGeom prst="rect">
            <a:avLst/>
          </a:prstGeom>
          <a:solidFill>
            <a:schemeClr val="accent4">
              <a:lumMod val="60000"/>
              <a:lumOff val="40000"/>
            </a:schemeClr>
          </a:solidFill>
        </p:spPr>
        <p:txBody>
          <a:bodyPr wrap="none" rtlCol="0">
            <a:spAutoFit/>
          </a:bodyPr>
          <a:lstStyle/>
          <a:p>
            <a:r>
              <a:rPr lang="en-DE" sz="2400" dirty="0"/>
              <a:t>aa</a:t>
            </a:r>
          </a:p>
        </p:txBody>
      </p:sp>
      <p:sp>
        <p:nvSpPr>
          <p:cNvPr id="3" name="TextBox 2">
            <a:extLst>
              <a:ext uri="{FF2B5EF4-FFF2-40B4-BE49-F238E27FC236}">
                <a16:creationId xmlns:a16="http://schemas.microsoft.com/office/drawing/2014/main" id="{4D855EB2-31EB-2C48-8832-54FF66EA9DED}"/>
              </a:ext>
            </a:extLst>
          </p:cNvPr>
          <p:cNvSpPr txBox="1"/>
          <p:nvPr/>
        </p:nvSpPr>
        <p:spPr>
          <a:xfrm>
            <a:off x="7361746" y="3061432"/>
            <a:ext cx="922047" cy="1323439"/>
          </a:xfrm>
          <a:prstGeom prst="rect">
            <a:avLst/>
          </a:prstGeom>
          <a:noFill/>
        </p:spPr>
        <p:txBody>
          <a:bodyPr wrap="none" rtlCol="0">
            <a:spAutoFit/>
          </a:bodyPr>
          <a:lstStyle/>
          <a:p>
            <a:r>
              <a:rPr lang="en-DE" sz="2000" dirty="0"/>
              <a:t>N</a:t>
            </a:r>
            <a:r>
              <a:rPr lang="en-DE" sz="2000" baseline="-25000" dirty="0"/>
              <a:t>AA</a:t>
            </a:r>
            <a:r>
              <a:rPr lang="en-DE" sz="2000" dirty="0"/>
              <a:t> = 3</a:t>
            </a:r>
          </a:p>
          <a:p>
            <a:r>
              <a:rPr lang="en-DE" sz="2000" dirty="0"/>
              <a:t>N</a:t>
            </a:r>
            <a:r>
              <a:rPr lang="en-DE" sz="2000" baseline="-25000" dirty="0"/>
              <a:t>Aa</a:t>
            </a:r>
            <a:r>
              <a:rPr lang="en-DE" sz="2000" dirty="0"/>
              <a:t> = 4</a:t>
            </a:r>
          </a:p>
          <a:p>
            <a:r>
              <a:rPr lang="en-DE" sz="2000" dirty="0"/>
              <a:t>N</a:t>
            </a:r>
            <a:r>
              <a:rPr lang="en-DE" sz="2000" baseline="-25000" dirty="0"/>
              <a:t>aa</a:t>
            </a:r>
            <a:r>
              <a:rPr lang="en-DE" sz="2000" dirty="0"/>
              <a:t> = 2</a:t>
            </a:r>
          </a:p>
          <a:p>
            <a:r>
              <a:rPr lang="en-DE" sz="2000" dirty="0"/>
              <a:t>N = 9</a:t>
            </a:r>
          </a:p>
        </p:txBody>
      </p:sp>
      <p:sp>
        <p:nvSpPr>
          <p:cNvPr id="16" name="TextBox 15">
            <a:extLst>
              <a:ext uri="{FF2B5EF4-FFF2-40B4-BE49-F238E27FC236}">
                <a16:creationId xmlns:a16="http://schemas.microsoft.com/office/drawing/2014/main" id="{60CC44E7-6DBF-9149-9669-92099E9EBDEB}"/>
              </a:ext>
            </a:extLst>
          </p:cNvPr>
          <p:cNvSpPr txBox="1"/>
          <p:nvPr/>
        </p:nvSpPr>
        <p:spPr>
          <a:xfrm>
            <a:off x="7060701" y="4844094"/>
            <a:ext cx="1762021" cy="1015663"/>
          </a:xfrm>
          <a:prstGeom prst="rect">
            <a:avLst/>
          </a:prstGeom>
          <a:noFill/>
        </p:spPr>
        <p:txBody>
          <a:bodyPr wrap="none" rtlCol="0">
            <a:spAutoFit/>
          </a:bodyPr>
          <a:lstStyle/>
          <a:p>
            <a:r>
              <a:rPr lang="en-DE" sz="2000" i="1" dirty="0"/>
              <a:t>f</a:t>
            </a:r>
            <a:r>
              <a:rPr lang="en-DE" sz="2000" baseline="-25000" dirty="0"/>
              <a:t>AA</a:t>
            </a:r>
            <a:r>
              <a:rPr lang="en-DE" sz="2000" dirty="0"/>
              <a:t> = 3/9 = 0.33</a:t>
            </a:r>
          </a:p>
          <a:p>
            <a:r>
              <a:rPr lang="en-DE" sz="2000" i="1" dirty="0"/>
              <a:t>f</a:t>
            </a:r>
            <a:r>
              <a:rPr lang="en-DE" sz="2000" baseline="-25000" dirty="0"/>
              <a:t>Aa</a:t>
            </a:r>
            <a:r>
              <a:rPr lang="en-DE" sz="2000" dirty="0"/>
              <a:t> = 4/9 = 0.44</a:t>
            </a:r>
          </a:p>
          <a:p>
            <a:r>
              <a:rPr lang="en-DE" sz="2000" i="1" dirty="0"/>
              <a:t>f</a:t>
            </a:r>
            <a:r>
              <a:rPr lang="en-DE" sz="2000" baseline="-25000" dirty="0"/>
              <a:t>aa</a:t>
            </a:r>
            <a:r>
              <a:rPr lang="en-DE" sz="2000" dirty="0"/>
              <a:t> = 2/9 = 0.22</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53CE86D-12B1-6040-9418-B68D47EF8445}"/>
                  </a:ext>
                </a:extLst>
              </p:cNvPr>
              <p:cNvSpPr txBox="1"/>
              <p:nvPr/>
            </p:nvSpPr>
            <p:spPr>
              <a:xfrm>
                <a:off x="5742779" y="1609574"/>
                <a:ext cx="1186543" cy="614848"/>
              </a:xfrm>
              <a:prstGeom prst="rect">
                <a:avLst/>
              </a:prstGeom>
              <a:noFill/>
            </p:spPr>
            <p:txBody>
              <a:bodyPr wrap="none" rtlCol="0">
                <a:spAutoFit/>
              </a:bodyPr>
              <a:lstStyle/>
              <a:p>
                <a:r>
                  <a:rPr lang="en-DE" sz="2400" i="1" dirty="0"/>
                  <a:t>f</a:t>
                </a:r>
                <a:r>
                  <a:rPr lang="en-DE" sz="2400" baseline="-25000" dirty="0"/>
                  <a:t>AA</a:t>
                </a:r>
                <a:r>
                  <a:rPr lang="en-DE" sz="2400" dirty="0"/>
                  <a:t> = </a:t>
                </a:r>
                <a14:m>
                  <m:oMath xmlns:m="http://schemas.openxmlformats.org/officeDocument/2006/math">
                    <m:f>
                      <m:fPr>
                        <m:ctrlPr>
                          <a:rPr lang="en-DE" sz="2400" i="1" smtClean="0">
                            <a:latin typeface="Cambria Math" panose="02040503050406030204" pitchFamily="18" charset="0"/>
                          </a:rPr>
                        </m:ctrlPr>
                      </m:fPr>
                      <m:num>
                        <m:r>
                          <a:rPr lang="en-US" sz="2400" b="0" i="1" smtClean="0">
                            <a:latin typeface="Cambria Math" panose="02040503050406030204" pitchFamily="18" charset="0"/>
                          </a:rPr>
                          <m:t>𝑁</m:t>
                        </m:r>
                        <m:r>
                          <m:rPr>
                            <m:sty m:val="p"/>
                          </m:rPr>
                          <a:rPr lang="en-US" sz="2400" b="0" i="0" baseline="-25000" smtClean="0">
                            <a:latin typeface="Cambria Math" panose="02040503050406030204" pitchFamily="18" charset="0"/>
                          </a:rPr>
                          <m:t>AA</m:t>
                        </m:r>
                      </m:num>
                      <m:den>
                        <m:r>
                          <a:rPr lang="en-US" sz="2400" i="1">
                            <a:latin typeface="Cambria Math" panose="02040503050406030204" pitchFamily="18" charset="0"/>
                          </a:rPr>
                          <m:t>𝑁</m:t>
                        </m:r>
                      </m:den>
                    </m:f>
                  </m:oMath>
                </a14:m>
                <a:endParaRPr lang="en-DE" sz="2400" dirty="0"/>
              </a:p>
            </p:txBody>
          </p:sp>
        </mc:Choice>
        <mc:Fallback xmlns="">
          <p:sp>
            <p:nvSpPr>
              <p:cNvPr id="18" name="TextBox 17">
                <a:extLst>
                  <a:ext uri="{FF2B5EF4-FFF2-40B4-BE49-F238E27FC236}">
                    <a16:creationId xmlns:a16="http://schemas.microsoft.com/office/drawing/2014/main" id="{253CE86D-12B1-6040-9418-B68D47EF8445}"/>
                  </a:ext>
                </a:extLst>
              </p:cNvPr>
              <p:cNvSpPr txBox="1">
                <a:spLocks noRot="1" noChangeAspect="1" noMove="1" noResize="1" noEditPoints="1" noAdjustHandles="1" noChangeArrowheads="1" noChangeShapeType="1" noTextEdit="1"/>
              </p:cNvSpPr>
              <p:nvPr/>
            </p:nvSpPr>
            <p:spPr>
              <a:xfrm>
                <a:off x="5742779" y="1609574"/>
                <a:ext cx="1186543" cy="614848"/>
              </a:xfrm>
              <a:prstGeom prst="rect">
                <a:avLst/>
              </a:prstGeom>
              <a:blipFill>
                <a:blip r:embed="rId2"/>
                <a:stretch>
                  <a:fillRect l="-8511" b="-8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68194E7-93BE-5847-9E30-12E2FDC94D58}"/>
                  </a:ext>
                </a:extLst>
              </p:cNvPr>
              <p:cNvSpPr txBox="1"/>
              <p:nvPr/>
            </p:nvSpPr>
            <p:spPr>
              <a:xfrm>
                <a:off x="7361746" y="1609574"/>
                <a:ext cx="1159933" cy="614848"/>
              </a:xfrm>
              <a:prstGeom prst="rect">
                <a:avLst/>
              </a:prstGeom>
              <a:noFill/>
            </p:spPr>
            <p:txBody>
              <a:bodyPr wrap="none" rtlCol="0">
                <a:spAutoFit/>
              </a:bodyPr>
              <a:lstStyle/>
              <a:p>
                <a:r>
                  <a:rPr lang="en-DE" sz="2400" i="1" dirty="0"/>
                  <a:t>f</a:t>
                </a:r>
                <a:r>
                  <a:rPr lang="en-DE" sz="2400" baseline="-25000" dirty="0"/>
                  <a:t>Aa</a:t>
                </a:r>
                <a:r>
                  <a:rPr lang="en-DE" sz="2400" dirty="0"/>
                  <a:t> = </a:t>
                </a:r>
                <a14:m>
                  <m:oMath xmlns:m="http://schemas.openxmlformats.org/officeDocument/2006/math">
                    <m:f>
                      <m:fPr>
                        <m:ctrlPr>
                          <a:rPr lang="en-DE" sz="2400" i="1" smtClean="0">
                            <a:latin typeface="Cambria Math" panose="02040503050406030204" pitchFamily="18" charset="0"/>
                          </a:rPr>
                        </m:ctrlPr>
                      </m:fPr>
                      <m:num>
                        <m:r>
                          <a:rPr lang="en-US" sz="2400" b="0" i="1" smtClean="0">
                            <a:latin typeface="Cambria Math" panose="02040503050406030204" pitchFamily="18" charset="0"/>
                          </a:rPr>
                          <m:t>𝑁</m:t>
                        </m:r>
                        <m:r>
                          <m:rPr>
                            <m:sty m:val="p"/>
                          </m:rPr>
                          <a:rPr lang="en-US" sz="2400" b="0" i="0" baseline="-25000" smtClean="0">
                            <a:latin typeface="Cambria Math" panose="02040503050406030204" pitchFamily="18" charset="0"/>
                          </a:rPr>
                          <m:t>A</m:t>
                        </m:r>
                        <m:r>
                          <a:rPr lang="en-US" sz="2400" b="0" i="1" baseline="-25000" smtClean="0">
                            <a:latin typeface="Cambria Math" panose="02040503050406030204" pitchFamily="18" charset="0"/>
                          </a:rPr>
                          <m:t>𝑎</m:t>
                        </m:r>
                      </m:num>
                      <m:den>
                        <m:r>
                          <a:rPr lang="en-US" sz="2400" i="1">
                            <a:latin typeface="Cambria Math" panose="02040503050406030204" pitchFamily="18" charset="0"/>
                          </a:rPr>
                          <m:t>𝑁</m:t>
                        </m:r>
                      </m:den>
                    </m:f>
                  </m:oMath>
                </a14:m>
                <a:endParaRPr lang="en-DE" sz="2400" dirty="0"/>
              </a:p>
            </p:txBody>
          </p:sp>
        </mc:Choice>
        <mc:Fallback xmlns="">
          <p:sp>
            <p:nvSpPr>
              <p:cNvPr id="19" name="TextBox 18">
                <a:extLst>
                  <a:ext uri="{FF2B5EF4-FFF2-40B4-BE49-F238E27FC236}">
                    <a16:creationId xmlns:a16="http://schemas.microsoft.com/office/drawing/2014/main" id="{068194E7-93BE-5847-9E30-12E2FDC94D58}"/>
                  </a:ext>
                </a:extLst>
              </p:cNvPr>
              <p:cNvSpPr txBox="1">
                <a:spLocks noRot="1" noChangeAspect="1" noMove="1" noResize="1" noEditPoints="1" noAdjustHandles="1" noChangeArrowheads="1" noChangeShapeType="1" noTextEdit="1"/>
              </p:cNvSpPr>
              <p:nvPr/>
            </p:nvSpPr>
            <p:spPr>
              <a:xfrm>
                <a:off x="7361746" y="1609574"/>
                <a:ext cx="1159933" cy="614848"/>
              </a:xfrm>
              <a:prstGeom prst="rect">
                <a:avLst/>
              </a:prstGeom>
              <a:blipFill>
                <a:blip r:embed="rId3"/>
                <a:stretch>
                  <a:fillRect l="-7527" b="-8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DC39370-4143-5B48-B399-827B77FA0AD5}"/>
                  </a:ext>
                </a:extLst>
              </p:cNvPr>
              <p:cNvSpPr txBox="1"/>
              <p:nvPr/>
            </p:nvSpPr>
            <p:spPr>
              <a:xfrm>
                <a:off x="9214572" y="1609574"/>
                <a:ext cx="1103187" cy="614848"/>
              </a:xfrm>
              <a:prstGeom prst="rect">
                <a:avLst/>
              </a:prstGeom>
              <a:noFill/>
            </p:spPr>
            <p:txBody>
              <a:bodyPr wrap="none" rtlCol="0">
                <a:spAutoFit/>
              </a:bodyPr>
              <a:lstStyle/>
              <a:p>
                <a:r>
                  <a:rPr lang="en-DE" sz="2400" i="1" dirty="0"/>
                  <a:t>f</a:t>
                </a:r>
                <a:r>
                  <a:rPr lang="en-DE" sz="2400" baseline="-25000" dirty="0"/>
                  <a:t>aa</a:t>
                </a:r>
                <a:r>
                  <a:rPr lang="en-DE" sz="2400" dirty="0"/>
                  <a:t> = </a:t>
                </a:r>
                <a14:m>
                  <m:oMath xmlns:m="http://schemas.openxmlformats.org/officeDocument/2006/math">
                    <m:f>
                      <m:fPr>
                        <m:ctrlPr>
                          <a:rPr lang="en-DE" sz="2400" i="1" smtClean="0">
                            <a:latin typeface="Cambria Math" panose="02040503050406030204" pitchFamily="18" charset="0"/>
                          </a:rPr>
                        </m:ctrlPr>
                      </m:fPr>
                      <m:num>
                        <m:r>
                          <a:rPr lang="en-US" sz="2400" b="0" i="1" smtClean="0">
                            <a:latin typeface="Cambria Math" panose="02040503050406030204" pitchFamily="18" charset="0"/>
                          </a:rPr>
                          <m:t>𝑁</m:t>
                        </m:r>
                        <m:r>
                          <m:rPr>
                            <m:sty m:val="p"/>
                          </m:rPr>
                          <a:rPr lang="en-US" sz="2400" b="0" i="0" baseline="-25000" smtClean="0">
                            <a:latin typeface="Cambria Math" panose="02040503050406030204" pitchFamily="18" charset="0"/>
                          </a:rPr>
                          <m:t>aa</m:t>
                        </m:r>
                      </m:num>
                      <m:den>
                        <m:r>
                          <a:rPr lang="en-US" sz="2400" i="1">
                            <a:latin typeface="Cambria Math" panose="02040503050406030204" pitchFamily="18" charset="0"/>
                          </a:rPr>
                          <m:t>𝑁</m:t>
                        </m:r>
                      </m:den>
                    </m:f>
                  </m:oMath>
                </a14:m>
                <a:endParaRPr lang="en-DE" sz="2400" dirty="0"/>
              </a:p>
            </p:txBody>
          </p:sp>
        </mc:Choice>
        <mc:Fallback xmlns="">
          <p:sp>
            <p:nvSpPr>
              <p:cNvPr id="20" name="TextBox 19">
                <a:extLst>
                  <a:ext uri="{FF2B5EF4-FFF2-40B4-BE49-F238E27FC236}">
                    <a16:creationId xmlns:a16="http://schemas.microsoft.com/office/drawing/2014/main" id="{7DC39370-4143-5B48-B399-827B77FA0AD5}"/>
                  </a:ext>
                </a:extLst>
              </p:cNvPr>
              <p:cNvSpPr txBox="1">
                <a:spLocks noRot="1" noChangeAspect="1" noMove="1" noResize="1" noEditPoints="1" noAdjustHandles="1" noChangeArrowheads="1" noChangeShapeType="1" noTextEdit="1"/>
              </p:cNvSpPr>
              <p:nvPr/>
            </p:nvSpPr>
            <p:spPr>
              <a:xfrm>
                <a:off x="9214572" y="1609574"/>
                <a:ext cx="1103187" cy="614848"/>
              </a:xfrm>
              <a:prstGeom prst="rect">
                <a:avLst/>
              </a:prstGeom>
              <a:blipFill>
                <a:blip r:embed="rId4"/>
                <a:stretch>
                  <a:fillRect l="-7955" b="-8000"/>
                </a:stretch>
              </a:blipFill>
            </p:spPr>
            <p:txBody>
              <a:bodyPr/>
              <a:lstStyle/>
              <a:p>
                <a:r>
                  <a:rPr lang="en-DE">
                    <a:noFill/>
                  </a:rPr>
                  <a:t> </a:t>
                </a:r>
              </a:p>
            </p:txBody>
          </p:sp>
        </mc:Fallback>
      </mc:AlternateContent>
    </p:spTree>
    <p:extLst>
      <p:ext uri="{BB962C8B-B14F-4D97-AF65-F5344CB8AC3E}">
        <p14:creationId xmlns:p14="http://schemas.microsoft.com/office/powerpoint/2010/main" val="329497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8"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7C0CE-F2B7-824B-B4B1-0158003507CE}"/>
              </a:ext>
            </a:extLst>
          </p:cNvPr>
          <p:cNvSpPr>
            <a:spLocks noGrp="1"/>
          </p:cNvSpPr>
          <p:nvPr>
            <p:ph type="title"/>
          </p:nvPr>
        </p:nvSpPr>
        <p:spPr>
          <a:xfrm>
            <a:off x="93133" y="63290"/>
            <a:ext cx="10515600" cy="1325563"/>
          </a:xfrm>
        </p:spPr>
        <p:txBody>
          <a:bodyPr/>
          <a:lstStyle/>
          <a:p>
            <a:r>
              <a:rPr lang="en-DE" dirty="0"/>
              <a:t>Allele frequency</a:t>
            </a:r>
          </a:p>
        </p:txBody>
      </p:sp>
      <p:sp>
        <p:nvSpPr>
          <p:cNvPr id="5" name="TextBox 4">
            <a:extLst>
              <a:ext uri="{FF2B5EF4-FFF2-40B4-BE49-F238E27FC236}">
                <a16:creationId xmlns:a16="http://schemas.microsoft.com/office/drawing/2014/main" id="{C4DEEBCE-6AD3-F94E-A5C0-3A72802F9917}"/>
              </a:ext>
            </a:extLst>
          </p:cNvPr>
          <p:cNvSpPr txBox="1"/>
          <p:nvPr/>
        </p:nvSpPr>
        <p:spPr>
          <a:xfrm>
            <a:off x="1351707" y="1952787"/>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6" name="TextBox 5">
            <a:extLst>
              <a:ext uri="{FF2B5EF4-FFF2-40B4-BE49-F238E27FC236}">
                <a16:creationId xmlns:a16="http://schemas.microsoft.com/office/drawing/2014/main" id="{A37B0D51-AB1B-274A-8DE4-5C94423E647A}"/>
              </a:ext>
            </a:extLst>
          </p:cNvPr>
          <p:cNvSpPr txBox="1"/>
          <p:nvPr/>
        </p:nvSpPr>
        <p:spPr>
          <a:xfrm>
            <a:off x="1894920" y="2554586"/>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7" name="TextBox 6">
            <a:extLst>
              <a:ext uri="{FF2B5EF4-FFF2-40B4-BE49-F238E27FC236}">
                <a16:creationId xmlns:a16="http://schemas.microsoft.com/office/drawing/2014/main" id="{B19292B9-3A31-D848-B266-ED8FA605325F}"/>
              </a:ext>
            </a:extLst>
          </p:cNvPr>
          <p:cNvSpPr txBox="1"/>
          <p:nvPr/>
        </p:nvSpPr>
        <p:spPr>
          <a:xfrm>
            <a:off x="2384156" y="1690688"/>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8" name="TextBox 7">
            <a:extLst>
              <a:ext uri="{FF2B5EF4-FFF2-40B4-BE49-F238E27FC236}">
                <a16:creationId xmlns:a16="http://schemas.microsoft.com/office/drawing/2014/main" id="{D946F688-B125-2D4D-869B-1845EA76C78D}"/>
              </a:ext>
            </a:extLst>
          </p:cNvPr>
          <p:cNvSpPr txBox="1"/>
          <p:nvPr/>
        </p:nvSpPr>
        <p:spPr>
          <a:xfrm>
            <a:off x="3233980" y="2325623"/>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9" name="TextBox 8">
            <a:extLst>
              <a:ext uri="{FF2B5EF4-FFF2-40B4-BE49-F238E27FC236}">
                <a16:creationId xmlns:a16="http://schemas.microsoft.com/office/drawing/2014/main" id="{55DB8E6A-A1EA-944C-BB7A-0BDC32855765}"/>
              </a:ext>
            </a:extLst>
          </p:cNvPr>
          <p:cNvSpPr txBox="1"/>
          <p:nvPr/>
        </p:nvSpPr>
        <p:spPr>
          <a:xfrm>
            <a:off x="838200" y="3018121"/>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0" name="TextBox 9">
            <a:extLst>
              <a:ext uri="{FF2B5EF4-FFF2-40B4-BE49-F238E27FC236}">
                <a16:creationId xmlns:a16="http://schemas.microsoft.com/office/drawing/2014/main" id="{C019CFA4-EAC0-E444-AA43-00D9A057F32A}"/>
              </a:ext>
            </a:extLst>
          </p:cNvPr>
          <p:cNvSpPr txBox="1"/>
          <p:nvPr/>
        </p:nvSpPr>
        <p:spPr>
          <a:xfrm>
            <a:off x="508571" y="2224423"/>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1" name="TextBox 10">
            <a:extLst>
              <a:ext uri="{FF2B5EF4-FFF2-40B4-BE49-F238E27FC236}">
                <a16:creationId xmlns:a16="http://schemas.microsoft.com/office/drawing/2014/main" id="{03E92250-BF6E-C144-95C1-C7E6E4D16247}"/>
              </a:ext>
            </a:extLst>
          </p:cNvPr>
          <p:cNvSpPr txBox="1"/>
          <p:nvPr/>
        </p:nvSpPr>
        <p:spPr>
          <a:xfrm>
            <a:off x="2601748" y="2224422"/>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4" name="TextBox 13">
            <a:extLst>
              <a:ext uri="{FF2B5EF4-FFF2-40B4-BE49-F238E27FC236}">
                <a16:creationId xmlns:a16="http://schemas.microsoft.com/office/drawing/2014/main" id="{59FBF893-5261-BE4A-B8C4-AC4B0BC928B6}"/>
              </a:ext>
            </a:extLst>
          </p:cNvPr>
          <p:cNvSpPr txBox="1"/>
          <p:nvPr/>
        </p:nvSpPr>
        <p:spPr>
          <a:xfrm>
            <a:off x="1840943" y="3248953"/>
            <a:ext cx="479618" cy="461665"/>
          </a:xfrm>
          <a:prstGeom prst="rect">
            <a:avLst/>
          </a:prstGeom>
          <a:solidFill>
            <a:schemeClr val="accent4">
              <a:lumMod val="60000"/>
              <a:lumOff val="40000"/>
            </a:schemeClr>
          </a:solidFill>
        </p:spPr>
        <p:txBody>
          <a:bodyPr wrap="none" rtlCol="0">
            <a:spAutoFit/>
          </a:bodyPr>
          <a:lstStyle/>
          <a:p>
            <a:r>
              <a:rPr lang="en-DE" sz="2400" dirty="0"/>
              <a:t>aa</a:t>
            </a:r>
          </a:p>
        </p:txBody>
      </p:sp>
      <p:sp>
        <p:nvSpPr>
          <p:cNvPr id="15" name="TextBox 14">
            <a:extLst>
              <a:ext uri="{FF2B5EF4-FFF2-40B4-BE49-F238E27FC236}">
                <a16:creationId xmlns:a16="http://schemas.microsoft.com/office/drawing/2014/main" id="{95D1435B-44E6-3D45-AC1C-59353FAECB4C}"/>
              </a:ext>
            </a:extLst>
          </p:cNvPr>
          <p:cNvSpPr txBox="1"/>
          <p:nvPr/>
        </p:nvSpPr>
        <p:spPr>
          <a:xfrm>
            <a:off x="819749" y="1430725"/>
            <a:ext cx="479618" cy="461665"/>
          </a:xfrm>
          <a:prstGeom prst="rect">
            <a:avLst/>
          </a:prstGeom>
          <a:solidFill>
            <a:schemeClr val="accent4">
              <a:lumMod val="60000"/>
              <a:lumOff val="40000"/>
            </a:schemeClr>
          </a:solidFill>
        </p:spPr>
        <p:txBody>
          <a:bodyPr wrap="none" rtlCol="0">
            <a:spAutoFit/>
          </a:bodyPr>
          <a:lstStyle/>
          <a:p>
            <a:r>
              <a:rPr lang="en-DE" sz="2400" dirty="0"/>
              <a:t>aa</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53CE86D-12B1-6040-9418-B68D47EF8445}"/>
                  </a:ext>
                </a:extLst>
              </p:cNvPr>
              <p:cNvSpPr txBox="1"/>
              <p:nvPr/>
            </p:nvSpPr>
            <p:spPr>
              <a:xfrm>
                <a:off x="5742779" y="1609574"/>
                <a:ext cx="2256387" cy="614848"/>
              </a:xfrm>
              <a:prstGeom prst="rect">
                <a:avLst/>
              </a:prstGeom>
              <a:noFill/>
            </p:spPr>
            <p:txBody>
              <a:bodyPr wrap="none" rtlCol="0">
                <a:spAutoFit/>
              </a:bodyPr>
              <a:lstStyle/>
              <a:p>
                <a:r>
                  <a:rPr lang="en-DE" sz="2400" i="1" dirty="0"/>
                  <a:t>f</a:t>
                </a:r>
                <a:r>
                  <a:rPr lang="en-DE" sz="2400" baseline="-25000" dirty="0"/>
                  <a:t>A</a:t>
                </a:r>
                <a:r>
                  <a:rPr lang="en-DE" sz="2400" dirty="0"/>
                  <a:t> = </a:t>
                </a:r>
                <a:r>
                  <a:rPr lang="en-DE" sz="2400" i="1" dirty="0"/>
                  <a:t>p</a:t>
                </a:r>
                <a:r>
                  <a:rPr lang="en-DE" sz="2400" dirty="0"/>
                  <a:t> =  </a:t>
                </a:r>
                <a14:m>
                  <m:oMath xmlns:m="http://schemas.openxmlformats.org/officeDocument/2006/math">
                    <m:f>
                      <m:fPr>
                        <m:ctrlPr>
                          <a:rPr lang="en-DE" sz="2400" i="1" smtClean="0">
                            <a:latin typeface="Cambria Math" panose="02040503050406030204" pitchFamily="18" charset="0"/>
                          </a:rPr>
                        </m:ctrlPr>
                      </m:fPr>
                      <m:num>
                        <m:r>
                          <a:rPr lang="en-US" sz="2400" b="0" i="1" smtClean="0">
                            <a:latin typeface="Cambria Math" panose="02040503050406030204" pitchFamily="18" charset="0"/>
                          </a:rPr>
                          <m:t>2</m:t>
                        </m:r>
                        <m:r>
                          <a:rPr lang="en-US" sz="2400" b="0" i="1" smtClean="0">
                            <a:latin typeface="Cambria Math" panose="02040503050406030204" pitchFamily="18" charset="0"/>
                          </a:rPr>
                          <m:t>𝑁</m:t>
                        </m:r>
                        <m:r>
                          <m:rPr>
                            <m:sty m:val="p"/>
                          </m:rPr>
                          <a:rPr lang="en-US" sz="2400" b="0" i="0" baseline="-25000" smtClean="0">
                            <a:latin typeface="Cambria Math" panose="02040503050406030204" pitchFamily="18" charset="0"/>
                          </a:rPr>
                          <m:t>AA</m:t>
                        </m:r>
                        <m:r>
                          <a:rPr lang="en-US" sz="2400" b="0" i="0" smtClean="0">
                            <a:latin typeface="Cambria Math" panose="02040503050406030204" pitchFamily="18" charset="0"/>
                          </a:rPr>
                          <m:t>+</m:t>
                        </m:r>
                        <m:r>
                          <a:rPr lang="en-US" sz="2400" i="1">
                            <a:latin typeface="Cambria Math" panose="02040503050406030204" pitchFamily="18" charset="0"/>
                          </a:rPr>
                          <m:t>𝑁</m:t>
                        </m:r>
                        <m:r>
                          <m:rPr>
                            <m:sty m:val="p"/>
                          </m:rPr>
                          <a:rPr lang="en-US" sz="2400" baseline="-25000">
                            <a:latin typeface="Cambria Math" panose="02040503050406030204" pitchFamily="18" charset="0"/>
                          </a:rPr>
                          <m:t>A</m:t>
                        </m:r>
                        <m:r>
                          <a:rPr lang="en-US" sz="2400" b="0" i="1" baseline="-25000" smtClean="0">
                            <a:latin typeface="Cambria Math" panose="02040503050406030204" pitchFamily="18" charset="0"/>
                          </a:rPr>
                          <m:t>𝑎</m:t>
                        </m:r>
                      </m:num>
                      <m:den>
                        <m:r>
                          <a:rPr lang="en-US" sz="2400" b="0" i="1" smtClean="0">
                            <a:latin typeface="Cambria Math" panose="02040503050406030204" pitchFamily="18" charset="0"/>
                          </a:rPr>
                          <m:t>2</m:t>
                        </m:r>
                        <m:r>
                          <a:rPr lang="en-US" sz="2400" i="1">
                            <a:latin typeface="Cambria Math" panose="02040503050406030204" pitchFamily="18" charset="0"/>
                          </a:rPr>
                          <m:t>𝑁</m:t>
                        </m:r>
                      </m:den>
                    </m:f>
                  </m:oMath>
                </a14:m>
                <a:endParaRPr lang="en-DE" sz="2400" dirty="0"/>
              </a:p>
            </p:txBody>
          </p:sp>
        </mc:Choice>
        <mc:Fallback xmlns="">
          <p:sp>
            <p:nvSpPr>
              <p:cNvPr id="18" name="TextBox 17">
                <a:extLst>
                  <a:ext uri="{FF2B5EF4-FFF2-40B4-BE49-F238E27FC236}">
                    <a16:creationId xmlns:a16="http://schemas.microsoft.com/office/drawing/2014/main" id="{253CE86D-12B1-6040-9418-B68D47EF8445}"/>
                  </a:ext>
                </a:extLst>
              </p:cNvPr>
              <p:cNvSpPr txBox="1">
                <a:spLocks noRot="1" noChangeAspect="1" noMove="1" noResize="1" noEditPoints="1" noAdjustHandles="1" noChangeArrowheads="1" noChangeShapeType="1" noTextEdit="1"/>
              </p:cNvSpPr>
              <p:nvPr/>
            </p:nvSpPr>
            <p:spPr>
              <a:xfrm>
                <a:off x="5742779" y="1609574"/>
                <a:ext cx="2256387" cy="614848"/>
              </a:xfrm>
              <a:prstGeom prst="rect">
                <a:avLst/>
              </a:prstGeom>
              <a:blipFill>
                <a:blip r:embed="rId3"/>
                <a:stretch>
                  <a:fillRect l="-4494" b="-8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C1E5E69-12E0-0848-A793-690281A640CE}"/>
                  </a:ext>
                </a:extLst>
              </p:cNvPr>
              <p:cNvSpPr txBox="1"/>
              <p:nvPr/>
            </p:nvSpPr>
            <p:spPr>
              <a:xfrm>
                <a:off x="7869315" y="1609574"/>
                <a:ext cx="1861407" cy="461665"/>
              </a:xfrm>
              <a:prstGeom prst="rect">
                <a:avLst/>
              </a:prstGeom>
              <a:noFill/>
            </p:spPr>
            <p:txBody>
              <a:bodyPr wrap="none" rtlCol="0">
                <a:spAutoFit/>
              </a:bodyPr>
              <a:lstStyle/>
              <a:p>
                <a:r>
                  <a:rPr lang="en-DE" sz="2400" dirty="0"/>
                  <a:t> = </a:t>
                </a:r>
                <a:r>
                  <a:rPr lang="en-DE" sz="2400" i="1" dirty="0"/>
                  <a:t>f</a:t>
                </a:r>
                <a:r>
                  <a:rPr lang="en-DE" sz="2400" i="1" baseline="-25000" dirty="0"/>
                  <a:t>AA</a:t>
                </a:r>
                <a:r>
                  <a:rPr lang="en-DE" sz="2400" dirty="0"/>
                  <a:t> + </a:t>
                </a:r>
                <a14:m>
                  <m:oMath xmlns:m="http://schemas.openxmlformats.org/officeDocument/2006/math">
                    <m:f>
                      <m:fPr>
                        <m:type m:val="lin"/>
                        <m:ctrlPr>
                          <a:rPr lang="en-DE" sz="2400" i="1" dirty="0" smtClean="0">
                            <a:latin typeface="Cambria Math" panose="02040503050406030204" pitchFamily="18" charset="0"/>
                          </a:rPr>
                        </m:ctrlPr>
                      </m:fPr>
                      <m:num>
                        <m:r>
                          <a:rPr lang="en-DE" sz="2400" i="1" dirty="0">
                            <a:latin typeface="Cambria Math" panose="02040503050406030204" pitchFamily="18" charset="0"/>
                          </a:rPr>
                          <m:t>𝑓</m:t>
                        </m:r>
                        <m:r>
                          <a:rPr lang="en-DE" sz="2400" i="1" baseline="-25000" dirty="0">
                            <a:latin typeface="Cambria Math" panose="02040503050406030204" pitchFamily="18" charset="0"/>
                          </a:rPr>
                          <m:t>𝐴𝑎</m:t>
                        </m:r>
                      </m:num>
                      <m:den>
                        <m:r>
                          <a:rPr lang="en-US" sz="2400" b="0" i="1" dirty="0" smtClean="0">
                            <a:latin typeface="Cambria Math" panose="02040503050406030204" pitchFamily="18" charset="0"/>
                          </a:rPr>
                          <m:t>2</m:t>
                        </m:r>
                      </m:den>
                    </m:f>
                  </m:oMath>
                </a14:m>
                <a:endParaRPr lang="en-DE" sz="2400" dirty="0"/>
              </a:p>
            </p:txBody>
          </p:sp>
        </mc:Choice>
        <mc:Fallback xmlns="">
          <p:sp>
            <p:nvSpPr>
              <p:cNvPr id="17" name="TextBox 16">
                <a:extLst>
                  <a:ext uri="{FF2B5EF4-FFF2-40B4-BE49-F238E27FC236}">
                    <a16:creationId xmlns:a16="http://schemas.microsoft.com/office/drawing/2014/main" id="{DC1E5E69-12E0-0848-A793-690281A640CE}"/>
                  </a:ext>
                </a:extLst>
              </p:cNvPr>
              <p:cNvSpPr txBox="1">
                <a:spLocks noRot="1" noChangeAspect="1" noMove="1" noResize="1" noEditPoints="1" noAdjustHandles="1" noChangeArrowheads="1" noChangeShapeType="1" noTextEdit="1"/>
              </p:cNvSpPr>
              <p:nvPr/>
            </p:nvSpPr>
            <p:spPr>
              <a:xfrm>
                <a:off x="7869315" y="1609574"/>
                <a:ext cx="1861407" cy="461665"/>
              </a:xfrm>
              <a:prstGeom prst="rect">
                <a:avLst/>
              </a:prstGeom>
              <a:blipFill>
                <a:blip r:embed="rId4"/>
                <a:stretch>
                  <a:fillRect l="-1351" t="-121053" r="-6081" b="-186842"/>
                </a:stretch>
              </a:blipFill>
            </p:spPr>
            <p:txBody>
              <a:bodyPr/>
              <a:lstStyle/>
              <a:p>
                <a:r>
                  <a:rPr lang="en-DE">
                    <a:noFill/>
                  </a:rPr>
                  <a:t> </a:t>
                </a:r>
              </a:p>
            </p:txBody>
          </p:sp>
        </mc:Fallback>
      </mc:AlternateContent>
      <p:sp>
        <p:nvSpPr>
          <p:cNvPr id="21" name="TextBox 20">
            <a:extLst>
              <a:ext uri="{FF2B5EF4-FFF2-40B4-BE49-F238E27FC236}">
                <a16:creationId xmlns:a16="http://schemas.microsoft.com/office/drawing/2014/main" id="{E46ED2D7-BA7E-0440-BDC1-6F7F3E39E6BF}"/>
              </a:ext>
            </a:extLst>
          </p:cNvPr>
          <p:cNvSpPr txBox="1"/>
          <p:nvPr/>
        </p:nvSpPr>
        <p:spPr>
          <a:xfrm>
            <a:off x="5645392" y="2523353"/>
            <a:ext cx="1665841" cy="461665"/>
          </a:xfrm>
          <a:prstGeom prst="rect">
            <a:avLst/>
          </a:prstGeom>
          <a:noFill/>
        </p:spPr>
        <p:txBody>
          <a:bodyPr wrap="none" rtlCol="0">
            <a:spAutoFit/>
          </a:bodyPr>
          <a:lstStyle/>
          <a:p>
            <a:r>
              <a:rPr lang="en-DE" sz="2400" dirty="0"/>
              <a:t> </a:t>
            </a:r>
            <a:r>
              <a:rPr lang="en-DE" sz="2400" i="1" dirty="0"/>
              <a:t>f</a:t>
            </a:r>
            <a:r>
              <a:rPr lang="en-DE" sz="2400" baseline="-25000" dirty="0"/>
              <a:t>a</a:t>
            </a:r>
            <a:r>
              <a:rPr lang="en-DE" sz="2400" dirty="0"/>
              <a:t>= </a:t>
            </a:r>
            <a:r>
              <a:rPr lang="en-US" sz="2400" i="1" dirty="0"/>
              <a:t>q</a:t>
            </a:r>
            <a:r>
              <a:rPr lang="en-US" sz="2400" dirty="0"/>
              <a:t> = 1 - </a:t>
            </a:r>
            <a:r>
              <a:rPr lang="en-US" sz="2400" i="1" dirty="0"/>
              <a:t>p</a:t>
            </a:r>
            <a:endParaRPr lang="en-DE" sz="2400" dirty="0"/>
          </a:p>
        </p:txBody>
      </p:sp>
      <p:sp>
        <p:nvSpPr>
          <p:cNvPr id="16" name="TextBox 15">
            <a:extLst>
              <a:ext uri="{FF2B5EF4-FFF2-40B4-BE49-F238E27FC236}">
                <a16:creationId xmlns:a16="http://schemas.microsoft.com/office/drawing/2014/main" id="{61802F77-6A5C-1D45-A264-C40C8E316CE8}"/>
              </a:ext>
            </a:extLst>
          </p:cNvPr>
          <p:cNvSpPr txBox="1"/>
          <p:nvPr/>
        </p:nvSpPr>
        <p:spPr>
          <a:xfrm>
            <a:off x="972873" y="3983799"/>
            <a:ext cx="922047" cy="1323439"/>
          </a:xfrm>
          <a:prstGeom prst="rect">
            <a:avLst/>
          </a:prstGeom>
          <a:noFill/>
        </p:spPr>
        <p:txBody>
          <a:bodyPr wrap="none" rtlCol="0">
            <a:spAutoFit/>
          </a:bodyPr>
          <a:lstStyle/>
          <a:p>
            <a:r>
              <a:rPr lang="en-DE" sz="2000" dirty="0"/>
              <a:t>N</a:t>
            </a:r>
            <a:r>
              <a:rPr lang="en-DE" sz="2000" baseline="-25000" dirty="0"/>
              <a:t>AA</a:t>
            </a:r>
            <a:r>
              <a:rPr lang="en-DE" sz="2000" dirty="0"/>
              <a:t> = 3</a:t>
            </a:r>
          </a:p>
          <a:p>
            <a:r>
              <a:rPr lang="en-DE" sz="2000" dirty="0"/>
              <a:t>N</a:t>
            </a:r>
            <a:r>
              <a:rPr lang="en-DE" sz="2000" baseline="-25000" dirty="0"/>
              <a:t>Aa</a:t>
            </a:r>
            <a:r>
              <a:rPr lang="en-DE" sz="2000" dirty="0"/>
              <a:t> = 4</a:t>
            </a:r>
          </a:p>
          <a:p>
            <a:r>
              <a:rPr lang="en-DE" sz="2000" dirty="0"/>
              <a:t>N</a:t>
            </a:r>
            <a:r>
              <a:rPr lang="en-DE" sz="2000" baseline="-25000" dirty="0"/>
              <a:t>aa</a:t>
            </a:r>
            <a:r>
              <a:rPr lang="en-DE" sz="2000" dirty="0"/>
              <a:t> = 2</a:t>
            </a:r>
          </a:p>
          <a:p>
            <a:r>
              <a:rPr lang="en-DE" sz="2000" dirty="0"/>
              <a:t>N = 9</a:t>
            </a:r>
          </a:p>
        </p:txBody>
      </p:sp>
      <p:sp>
        <p:nvSpPr>
          <p:cNvPr id="19" name="TextBox 18">
            <a:extLst>
              <a:ext uri="{FF2B5EF4-FFF2-40B4-BE49-F238E27FC236}">
                <a16:creationId xmlns:a16="http://schemas.microsoft.com/office/drawing/2014/main" id="{3B37B136-9F85-164B-9D0C-90341268FD23}"/>
              </a:ext>
            </a:extLst>
          </p:cNvPr>
          <p:cNvSpPr txBox="1"/>
          <p:nvPr/>
        </p:nvSpPr>
        <p:spPr>
          <a:xfrm>
            <a:off x="470696" y="5452581"/>
            <a:ext cx="1762021" cy="1015663"/>
          </a:xfrm>
          <a:prstGeom prst="rect">
            <a:avLst/>
          </a:prstGeom>
          <a:noFill/>
        </p:spPr>
        <p:txBody>
          <a:bodyPr wrap="none" rtlCol="0">
            <a:spAutoFit/>
          </a:bodyPr>
          <a:lstStyle/>
          <a:p>
            <a:r>
              <a:rPr lang="en-DE" sz="2000" i="1" dirty="0"/>
              <a:t>f</a:t>
            </a:r>
            <a:r>
              <a:rPr lang="en-DE" sz="2000" baseline="-25000" dirty="0"/>
              <a:t>AA</a:t>
            </a:r>
            <a:r>
              <a:rPr lang="en-DE" sz="2000" dirty="0"/>
              <a:t> = 3/9 = 0.33</a:t>
            </a:r>
          </a:p>
          <a:p>
            <a:r>
              <a:rPr lang="en-DE" sz="2000" i="1" dirty="0"/>
              <a:t>f</a:t>
            </a:r>
            <a:r>
              <a:rPr lang="en-DE" sz="2000" baseline="-25000" dirty="0"/>
              <a:t>Aa</a:t>
            </a:r>
            <a:r>
              <a:rPr lang="en-DE" sz="2000" dirty="0"/>
              <a:t> = 4/9 = 0.44</a:t>
            </a:r>
          </a:p>
          <a:p>
            <a:r>
              <a:rPr lang="en-DE" sz="2000" i="1" dirty="0"/>
              <a:t>f</a:t>
            </a:r>
            <a:r>
              <a:rPr lang="en-DE" sz="2000" baseline="-25000" dirty="0"/>
              <a:t>aa</a:t>
            </a:r>
            <a:r>
              <a:rPr lang="en-DE" sz="2000" dirty="0"/>
              <a:t> = 2/9 = 0.22</a:t>
            </a:r>
          </a:p>
        </p:txBody>
      </p:sp>
      <p:sp>
        <p:nvSpPr>
          <p:cNvPr id="3" name="Rectangle 2">
            <a:extLst>
              <a:ext uri="{FF2B5EF4-FFF2-40B4-BE49-F238E27FC236}">
                <a16:creationId xmlns:a16="http://schemas.microsoft.com/office/drawing/2014/main" id="{A46168B0-0314-2748-95BF-5341EAD5945D}"/>
              </a:ext>
            </a:extLst>
          </p:cNvPr>
          <p:cNvSpPr/>
          <p:nvPr/>
        </p:nvSpPr>
        <p:spPr>
          <a:xfrm>
            <a:off x="5742779" y="3983799"/>
            <a:ext cx="3246402" cy="461665"/>
          </a:xfrm>
          <a:prstGeom prst="rect">
            <a:avLst/>
          </a:prstGeom>
        </p:spPr>
        <p:txBody>
          <a:bodyPr wrap="none">
            <a:spAutoFit/>
          </a:bodyPr>
          <a:lstStyle/>
          <a:p>
            <a:r>
              <a:rPr lang="en-DE" sz="2400" i="1" dirty="0"/>
              <a:t>f</a:t>
            </a:r>
            <a:r>
              <a:rPr lang="en-DE" sz="2400" baseline="-25000" dirty="0"/>
              <a:t>A</a:t>
            </a:r>
            <a:r>
              <a:rPr lang="en-DE" sz="2400" dirty="0"/>
              <a:t> = 0.33 + 0.44/2 = 0.55 </a:t>
            </a:r>
          </a:p>
        </p:txBody>
      </p:sp>
      <p:sp>
        <p:nvSpPr>
          <p:cNvPr id="22" name="Rectangle 21">
            <a:extLst>
              <a:ext uri="{FF2B5EF4-FFF2-40B4-BE49-F238E27FC236}">
                <a16:creationId xmlns:a16="http://schemas.microsoft.com/office/drawing/2014/main" id="{B2B0572C-B69C-DA43-B10E-6C8E215E1CB0}"/>
              </a:ext>
            </a:extLst>
          </p:cNvPr>
          <p:cNvSpPr/>
          <p:nvPr/>
        </p:nvSpPr>
        <p:spPr>
          <a:xfrm>
            <a:off x="5688032" y="4845573"/>
            <a:ext cx="3229795" cy="461665"/>
          </a:xfrm>
          <a:prstGeom prst="rect">
            <a:avLst/>
          </a:prstGeom>
        </p:spPr>
        <p:txBody>
          <a:bodyPr wrap="none">
            <a:spAutoFit/>
          </a:bodyPr>
          <a:lstStyle/>
          <a:p>
            <a:r>
              <a:rPr lang="en-DE" sz="2400" i="1" dirty="0"/>
              <a:t>f</a:t>
            </a:r>
            <a:r>
              <a:rPr lang="en-DE" sz="2400" i="1" baseline="-25000" dirty="0"/>
              <a:t>a</a:t>
            </a:r>
            <a:r>
              <a:rPr lang="en-DE" sz="2400" dirty="0"/>
              <a:t> = 0.22 + 0.44/2 = 0.44 </a:t>
            </a:r>
          </a:p>
        </p:txBody>
      </p:sp>
    </p:spTree>
    <p:extLst>
      <p:ext uri="{BB962C8B-B14F-4D97-AF65-F5344CB8AC3E}">
        <p14:creationId xmlns:p14="http://schemas.microsoft.com/office/powerpoint/2010/main" val="109512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P spid="21" grpId="0"/>
      <p:bldP spid="16" grpId="0"/>
      <p:bldP spid="19" grpId="0"/>
      <p:bldP spid="3"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DB83B-7812-BE48-8007-3DD7E1ECCF64}"/>
              </a:ext>
            </a:extLst>
          </p:cNvPr>
          <p:cNvSpPr>
            <a:spLocks noGrp="1"/>
          </p:cNvSpPr>
          <p:nvPr>
            <p:ph type="title"/>
          </p:nvPr>
        </p:nvSpPr>
        <p:spPr>
          <a:xfrm>
            <a:off x="152400" y="119705"/>
            <a:ext cx="10515600" cy="1325563"/>
          </a:xfrm>
        </p:spPr>
        <p:txBody>
          <a:bodyPr/>
          <a:lstStyle/>
          <a:p>
            <a:r>
              <a:rPr lang="en-DE" dirty="0"/>
              <a:t>Hardy-Weinberg Equilibrium</a:t>
            </a:r>
          </a:p>
        </p:txBody>
      </p:sp>
      <p:sp>
        <p:nvSpPr>
          <p:cNvPr id="3" name="Content Placeholder 2">
            <a:extLst>
              <a:ext uri="{FF2B5EF4-FFF2-40B4-BE49-F238E27FC236}">
                <a16:creationId xmlns:a16="http://schemas.microsoft.com/office/drawing/2014/main" id="{CFA9F95C-7A50-E74A-ADBA-7220B728BD84}"/>
              </a:ext>
            </a:extLst>
          </p:cNvPr>
          <p:cNvSpPr>
            <a:spLocks noGrp="1"/>
          </p:cNvSpPr>
          <p:nvPr>
            <p:ph idx="1"/>
          </p:nvPr>
        </p:nvSpPr>
        <p:spPr>
          <a:xfrm>
            <a:off x="931237" y="1302828"/>
            <a:ext cx="10515600" cy="3091372"/>
          </a:xfrm>
        </p:spPr>
        <p:txBody>
          <a:bodyPr>
            <a:normAutofit fontScale="85000" lnSpcReduction="20000"/>
          </a:bodyPr>
          <a:lstStyle/>
          <a:p>
            <a:r>
              <a:rPr lang="en-DE" dirty="0"/>
              <a:t>Expected genotype frequencies from allele frequencies</a:t>
            </a:r>
          </a:p>
          <a:p>
            <a:r>
              <a:rPr lang="en-DE" dirty="0"/>
              <a:t>Need to assume random mating</a:t>
            </a:r>
          </a:p>
          <a:p>
            <a:endParaRPr lang="en-DE" dirty="0"/>
          </a:p>
          <a:p>
            <a:r>
              <a:rPr lang="en-DE" dirty="0"/>
              <a:t>Remember </a:t>
            </a:r>
            <a:r>
              <a:rPr lang="en-US" dirty="0"/>
              <a:t>independent segregation</a:t>
            </a:r>
            <a:r>
              <a:rPr lang="en-DE" dirty="0"/>
              <a:t>…</a:t>
            </a:r>
          </a:p>
          <a:p>
            <a:endParaRPr lang="en-DE" dirty="0"/>
          </a:p>
          <a:p>
            <a:r>
              <a:rPr lang="en-DE" dirty="0"/>
              <a:t>To get AA genotype </a:t>
            </a:r>
            <a:r>
              <a:rPr lang="en-DE" dirty="0">
                <a:sym typeface="Wingdings" pitchFamily="2" charset="2"/>
              </a:rPr>
              <a:t> </a:t>
            </a:r>
          </a:p>
          <a:p>
            <a:r>
              <a:rPr lang="en-DE" dirty="0"/>
              <a:t>To get aa genotype </a:t>
            </a:r>
            <a:r>
              <a:rPr lang="en-DE" dirty="0">
                <a:sym typeface="Wingdings" pitchFamily="2" charset="2"/>
              </a:rPr>
              <a:t></a:t>
            </a:r>
          </a:p>
          <a:p>
            <a:r>
              <a:rPr lang="en-DE" dirty="0"/>
              <a:t>To get Aa genotype </a:t>
            </a:r>
            <a:r>
              <a:rPr lang="en-DE" dirty="0">
                <a:sym typeface="Wingdings" pitchFamily="2" charset="2"/>
              </a:rPr>
              <a:t></a:t>
            </a:r>
            <a:endParaRPr lang="en-DE" dirty="0"/>
          </a:p>
          <a:p>
            <a:endParaRPr lang="en-DE" dirty="0"/>
          </a:p>
        </p:txBody>
      </p:sp>
      <p:grpSp>
        <p:nvGrpSpPr>
          <p:cNvPr id="15" name="Group 2">
            <a:extLst>
              <a:ext uri="{FF2B5EF4-FFF2-40B4-BE49-F238E27FC236}">
                <a16:creationId xmlns:a16="http://schemas.microsoft.com/office/drawing/2014/main" id="{5A123AFE-7DFA-384F-9EC2-96B0B121FD29}"/>
              </a:ext>
            </a:extLst>
          </p:cNvPr>
          <p:cNvGrpSpPr>
            <a:grpSpLocks/>
          </p:cNvGrpSpPr>
          <p:nvPr/>
        </p:nvGrpSpPr>
        <p:grpSpPr bwMode="auto">
          <a:xfrm>
            <a:off x="5410200" y="4394200"/>
            <a:ext cx="2667000" cy="936625"/>
            <a:chOff x="616496" y="2850162"/>
            <a:chExt cx="2667000" cy="935772"/>
          </a:xfrm>
        </p:grpSpPr>
        <p:graphicFrame>
          <p:nvGraphicFramePr>
            <p:cNvPr id="16" name="Object 2">
              <a:extLst>
                <a:ext uri="{FF2B5EF4-FFF2-40B4-BE49-F238E27FC236}">
                  <a16:creationId xmlns:a16="http://schemas.microsoft.com/office/drawing/2014/main" id="{A38153FC-F465-D14B-8FA8-0AA4E8B3AE38}"/>
                </a:ext>
              </a:extLst>
            </p:cNvPr>
            <p:cNvGraphicFramePr>
              <a:graphicFrameLocks noChangeAspect="1"/>
            </p:cNvGraphicFramePr>
            <p:nvPr/>
          </p:nvGraphicFramePr>
          <p:xfrm>
            <a:off x="685800" y="2850162"/>
            <a:ext cx="2404491" cy="506829"/>
          </p:xfrm>
          <a:graphic>
            <a:graphicData uri="http://schemas.openxmlformats.org/presentationml/2006/ole">
              <mc:AlternateContent xmlns:mc="http://schemas.openxmlformats.org/markup-compatibility/2006">
                <mc:Choice xmlns:v="urn:schemas-microsoft-com:vml" Requires="v">
                  <p:oleObj name="Equation" r:id="rId3" imgW="8686800" imgH="1828800" progId="Equation.3">
                    <p:embed/>
                  </p:oleObj>
                </mc:Choice>
                <mc:Fallback>
                  <p:oleObj name="Equation" r:id="rId3" imgW="8686800" imgH="1828800" progId="Equation.3">
                    <p:embed/>
                    <p:pic>
                      <p:nvPicPr>
                        <p:cNvPr id="16" name="Object 2">
                          <a:extLst>
                            <a:ext uri="{FF2B5EF4-FFF2-40B4-BE49-F238E27FC236}">
                              <a16:creationId xmlns:a16="http://schemas.microsoft.com/office/drawing/2014/main" id="{A38153FC-F465-D14B-8FA8-0AA4E8B3A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850162"/>
                          <a:ext cx="2404491" cy="5068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Box 18">
              <a:extLst>
                <a:ext uri="{FF2B5EF4-FFF2-40B4-BE49-F238E27FC236}">
                  <a16:creationId xmlns:a16="http://schemas.microsoft.com/office/drawing/2014/main" id="{33A88BBE-5577-5B40-8BB2-73D0D1D99B1D}"/>
                </a:ext>
              </a:extLst>
            </p:cNvPr>
            <p:cNvSpPr txBox="1">
              <a:spLocks noChangeArrowheads="1"/>
            </p:cNvSpPr>
            <p:nvPr/>
          </p:nvSpPr>
          <p:spPr bwMode="auto">
            <a:xfrm>
              <a:off x="616496" y="3416047"/>
              <a:ext cx="2667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300"/>
                </a:spcAft>
                <a:buNone/>
              </a:pPr>
              <a:r>
                <a:rPr lang="en-US" altLang="de-DE" sz="1800" dirty="0">
                  <a:latin typeface="Arial" panose="020B0604020202020204" pitchFamily="34" charset="0"/>
                </a:rPr>
                <a:t>AA      Aa/</a:t>
              </a:r>
              <a:r>
                <a:rPr lang="en-US" altLang="de-DE" sz="1800" dirty="0" err="1">
                  <a:latin typeface="Arial" panose="020B0604020202020204" pitchFamily="34" charset="0"/>
                </a:rPr>
                <a:t>aA</a:t>
              </a:r>
              <a:r>
                <a:rPr lang="en-US" altLang="de-DE" sz="1800" dirty="0">
                  <a:latin typeface="Arial" panose="020B0604020202020204" pitchFamily="34" charset="0"/>
                </a:rPr>
                <a:t>    aa</a:t>
              </a:r>
              <a:endParaRPr lang="en-GB" altLang="de-DE" sz="1800" dirty="0">
                <a:latin typeface="Arial" panose="020B0604020202020204" pitchFamily="34" charset="0"/>
              </a:endParaRPr>
            </a:p>
          </p:txBody>
        </p:sp>
      </p:grpSp>
      <p:pic>
        <p:nvPicPr>
          <p:cNvPr id="18" name="Picture 6" descr="Hardy.jpg">
            <a:extLst>
              <a:ext uri="{FF2B5EF4-FFF2-40B4-BE49-F238E27FC236}">
                <a16:creationId xmlns:a16="http://schemas.microsoft.com/office/drawing/2014/main" id="{70E47F9C-1A53-7941-941D-FCEFCA95BB7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740900" y="562933"/>
            <a:ext cx="103028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descr="Weinberg.gif">
            <a:extLst>
              <a:ext uri="{FF2B5EF4-FFF2-40B4-BE49-F238E27FC236}">
                <a16:creationId xmlns:a16="http://schemas.microsoft.com/office/drawing/2014/main" id="{17FBBE0B-6302-7946-8285-F5A039321CB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807701" y="562933"/>
            <a:ext cx="8540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2">
            <a:extLst>
              <a:ext uri="{FF2B5EF4-FFF2-40B4-BE49-F238E27FC236}">
                <a16:creationId xmlns:a16="http://schemas.microsoft.com/office/drawing/2014/main" id="{0B0C3D1E-EA0F-4E47-864E-06CC3C869532}"/>
              </a:ext>
            </a:extLst>
          </p:cNvPr>
          <p:cNvSpPr txBox="1">
            <a:spLocks noChangeArrowheads="1"/>
          </p:cNvSpPr>
          <p:nvPr/>
        </p:nvSpPr>
        <p:spPr bwMode="auto">
          <a:xfrm>
            <a:off x="9117013" y="2025336"/>
            <a:ext cx="6399212" cy="400050"/>
          </a:xfrm>
          <a:prstGeom prst="rect">
            <a:avLst/>
          </a:prstGeom>
          <a:noFill/>
          <a:ln>
            <a:noFill/>
          </a:ln>
        </p:spPr>
        <p:txBody>
          <a:bodyPr anchor="ctr">
            <a:spAutoFit/>
          </a:bodyPr>
          <a:lstStyle>
            <a:lvl1pPr algn="ctr">
              <a:defRPr sz="2400">
                <a:solidFill>
                  <a:schemeClr val="tx1"/>
                </a:solidFill>
                <a:latin typeface="Times" charset="0"/>
                <a:ea typeface="ＭＳ Ｐゴシック" charset="-128"/>
              </a:defRPr>
            </a:lvl1pPr>
            <a:lvl2pPr marL="37931725" indent="-37474525" algn="ctr">
              <a:defRPr sz="2400">
                <a:solidFill>
                  <a:schemeClr val="tx1"/>
                </a:solidFill>
                <a:latin typeface="Times" charset="0"/>
                <a:ea typeface="ＭＳ Ｐゴシック" charset="-128"/>
              </a:defRPr>
            </a:lvl2pPr>
            <a:lvl3pPr marL="1143000" indent="-228600" algn="ctr">
              <a:defRPr sz="2400">
                <a:solidFill>
                  <a:schemeClr val="tx1"/>
                </a:solidFill>
                <a:latin typeface="Times" charset="0"/>
                <a:ea typeface="ＭＳ Ｐゴシック" charset="-128"/>
              </a:defRPr>
            </a:lvl3pPr>
            <a:lvl4pPr marL="1600200" indent="-228600" algn="ctr">
              <a:defRPr sz="2400">
                <a:solidFill>
                  <a:schemeClr val="tx1"/>
                </a:solidFill>
                <a:latin typeface="Times" charset="0"/>
                <a:ea typeface="ＭＳ Ｐゴシック" charset="-128"/>
              </a:defRPr>
            </a:lvl4pPr>
            <a:lvl5pPr marL="2057400" indent="-228600" algn="ctr">
              <a:defRPr sz="2400">
                <a:solidFill>
                  <a:schemeClr val="tx1"/>
                </a:solidFill>
                <a:latin typeface="Times"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128"/>
              </a:defRPr>
            </a:lvl9pPr>
          </a:lstStyle>
          <a:p>
            <a:pPr algn="l">
              <a:defRPr/>
            </a:pPr>
            <a:r>
              <a:rPr lang="es-ES_tradnl" altLang="x-none" sz="2000" i="1" cap="small" dirty="0">
                <a:latin typeface="Arial" charset="0"/>
              </a:rPr>
              <a:t>Hardy-</a:t>
            </a:r>
            <a:r>
              <a:rPr lang="es-ES_tradnl" altLang="x-none" sz="2000" i="1" cap="small" dirty="0" err="1">
                <a:latin typeface="Arial" charset="0"/>
              </a:rPr>
              <a:t>Weinberg</a:t>
            </a:r>
            <a:r>
              <a:rPr lang="es-ES_tradnl" altLang="x-none" sz="2000" i="1" cap="small" dirty="0">
                <a:latin typeface="Arial" charset="0"/>
              </a:rPr>
              <a:t> (1908)</a:t>
            </a:r>
            <a:endParaRPr lang="es-ES_tradnl" altLang="x-none" sz="2000" i="1" cap="small" dirty="0"/>
          </a:p>
        </p:txBody>
      </p:sp>
      <p:sp>
        <p:nvSpPr>
          <p:cNvPr id="21" name="TextBox 18">
            <a:extLst>
              <a:ext uri="{FF2B5EF4-FFF2-40B4-BE49-F238E27FC236}">
                <a16:creationId xmlns:a16="http://schemas.microsoft.com/office/drawing/2014/main" id="{9B363F3F-148D-D04B-A794-22D1E53EF620}"/>
              </a:ext>
            </a:extLst>
          </p:cNvPr>
          <p:cNvSpPr txBox="1">
            <a:spLocks noChangeArrowheads="1"/>
          </p:cNvSpPr>
          <p:nvPr/>
        </p:nvSpPr>
        <p:spPr bwMode="auto">
          <a:xfrm>
            <a:off x="8724900" y="2587311"/>
            <a:ext cx="52578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600"/>
              </a:spcAft>
              <a:buNone/>
            </a:pPr>
            <a:r>
              <a:rPr lang="en-US" altLang="de-DE" sz="1800" dirty="0">
                <a:latin typeface="Arial" panose="020B0604020202020204" pitchFamily="34" charset="0"/>
              </a:rPr>
              <a:t>Godfrey H. Hardy (1877-1947)</a:t>
            </a:r>
          </a:p>
          <a:p>
            <a:pPr>
              <a:spcBef>
                <a:spcPct val="0"/>
              </a:spcBef>
              <a:spcAft>
                <a:spcPts val="600"/>
              </a:spcAft>
              <a:buNone/>
            </a:pPr>
            <a:r>
              <a:rPr lang="en-US" altLang="de-DE" sz="1800" dirty="0">
                <a:latin typeface="Arial" panose="020B0604020202020204" pitchFamily="34" charset="0"/>
              </a:rPr>
              <a:t>Wilhelm Weinberg (1862-1937)</a:t>
            </a:r>
          </a:p>
        </p:txBody>
      </p:sp>
      <p:sp>
        <p:nvSpPr>
          <p:cNvPr id="4" name="TextBox 3">
            <a:extLst>
              <a:ext uri="{FF2B5EF4-FFF2-40B4-BE49-F238E27FC236}">
                <a16:creationId xmlns:a16="http://schemas.microsoft.com/office/drawing/2014/main" id="{99F9DF1E-53E2-3640-BE1C-AD3F86FFF179}"/>
              </a:ext>
            </a:extLst>
          </p:cNvPr>
          <p:cNvSpPr txBox="1"/>
          <p:nvPr/>
        </p:nvSpPr>
        <p:spPr>
          <a:xfrm>
            <a:off x="1868226" y="5967755"/>
            <a:ext cx="7552773" cy="584775"/>
          </a:xfrm>
          <a:prstGeom prst="rect">
            <a:avLst/>
          </a:prstGeom>
          <a:noFill/>
        </p:spPr>
        <p:txBody>
          <a:bodyPr wrap="none" rtlCol="0">
            <a:spAutoFit/>
          </a:bodyPr>
          <a:lstStyle/>
          <a:p>
            <a:r>
              <a:rPr lang="en-DE" sz="3200" dirty="0"/>
              <a:t>A null expectation </a:t>
            </a:r>
            <a:r>
              <a:rPr lang="en-DE" sz="3200" dirty="0">
                <a:sym typeface="Wingdings" pitchFamily="2" charset="2"/>
              </a:rPr>
              <a:t></a:t>
            </a:r>
            <a:r>
              <a:rPr lang="en-DE" sz="3200" dirty="0"/>
              <a:t> Deviations = evolution</a:t>
            </a:r>
          </a:p>
        </p:txBody>
      </p:sp>
    </p:spTree>
    <p:extLst>
      <p:ext uri="{BB962C8B-B14F-4D97-AF65-F5344CB8AC3E}">
        <p14:creationId xmlns:p14="http://schemas.microsoft.com/office/powerpoint/2010/main" val="400828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8">
            <a:extLst>
              <a:ext uri="{FF2B5EF4-FFF2-40B4-BE49-F238E27FC236}">
                <a16:creationId xmlns:a16="http://schemas.microsoft.com/office/drawing/2014/main" id="{8A948269-1A16-8942-8CDE-5BCC04FD2A53}"/>
              </a:ext>
            </a:extLst>
          </p:cNvPr>
          <p:cNvSpPr txBox="1">
            <a:spLocks noChangeArrowheads="1"/>
          </p:cNvSpPr>
          <p:nvPr/>
        </p:nvSpPr>
        <p:spPr bwMode="auto">
          <a:xfrm>
            <a:off x="609600" y="280987"/>
            <a:ext cx="10718800" cy="581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1200"/>
              </a:spcAft>
              <a:buNone/>
            </a:pPr>
            <a:r>
              <a:rPr lang="en-GB" altLang="de-DE" sz="1800" b="1" dirty="0">
                <a:latin typeface="Arial" panose="020B0604020202020204" pitchFamily="34" charset="0"/>
              </a:rPr>
              <a:t>A</a:t>
            </a:r>
            <a:r>
              <a:rPr lang="en-GB" altLang="de-DE" sz="1800" b="1" i="1" dirty="0">
                <a:latin typeface="Arial" panose="020B0604020202020204" pitchFamily="34" charset="0"/>
              </a:rPr>
              <a:t> single generation of reproduction will result in a population that meets the expected Hardy-Weinberg frequencies</a:t>
            </a:r>
            <a:r>
              <a:rPr lang="en-GB" altLang="de-DE" sz="1800" b="1" dirty="0">
                <a:latin typeface="Arial" panose="020B0604020202020204" pitchFamily="34" charset="0"/>
              </a:rPr>
              <a:t>, i.e. is at </a:t>
            </a:r>
            <a:r>
              <a:rPr lang="en-GB" altLang="de-DE" sz="1800" b="1" i="1" dirty="0">
                <a:latin typeface="Arial" panose="020B0604020202020204" pitchFamily="34" charset="0"/>
              </a:rPr>
              <a:t>Hardy-Weinberg </a:t>
            </a:r>
            <a:r>
              <a:rPr lang="en-GB" altLang="de-DE" sz="1800" b="1" dirty="0">
                <a:latin typeface="Arial" panose="020B0604020202020204" pitchFamily="34" charset="0"/>
              </a:rPr>
              <a:t>(HW) </a:t>
            </a:r>
            <a:r>
              <a:rPr lang="en-GB" altLang="de-DE" sz="1800" b="1" i="1" dirty="0">
                <a:latin typeface="Arial" panose="020B0604020202020204" pitchFamily="34" charset="0"/>
              </a:rPr>
              <a:t>equilibrium</a:t>
            </a:r>
            <a:endParaRPr lang="en-US" altLang="de-DE" sz="1800" b="1" dirty="0">
              <a:latin typeface="Arial" panose="020B0604020202020204" pitchFamily="34" charset="0"/>
            </a:endParaRPr>
          </a:p>
          <a:p>
            <a:pPr>
              <a:spcBef>
                <a:spcPct val="0"/>
              </a:spcBef>
              <a:spcAft>
                <a:spcPts val="1200"/>
              </a:spcAft>
              <a:buNone/>
            </a:pPr>
            <a:r>
              <a:rPr lang="en-US" altLang="de-DE" sz="1800" dirty="0">
                <a:latin typeface="Arial" panose="020B0604020202020204" pitchFamily="34" charset="0"/>
              </a:rPr>
              <a:t>Assuming an “ideal” population, i.e. :</a:t>
            </a:r>
          </a:p>
          <a:p>
            <a:pPr>
              <a:spcBef>
                <a:spcPct val="0"/>
              </a:spcBef>
              <a:spcAft>
                <a:spcPts val="1200"/>
              </a:spcAft>
              <a:buFontTx/>
              <a:buChar char="•"/>
            </a:pPr>
            <a:r>
              <a:rPr lang="en-US" altLang="de-DE" sz="1800" dirty="0">
                <a:latin typeface="Arial" panose="020B0604020202020204" pitchFamily="34" charset="0"/>
              </a:rPr>
              <a:t> Diploid organisms</a:t>
            </a:r>
          </a:p>
          <a:p>
            <a:pPr>
              <a:spcBef>
                <a:spcPct val="0"/>
              </a:spcBef>
              <a:spcAft>
                <a:spcPts val="1200"/>
              </a:spcAft>
              <a:buFontTx/>
              <a:buChar char="•"/>
            </a:pPr>
            <a:r>
              <a:rPr lang="en-US" altLang="de-DE" sz="1800" dirty="0">
                <a:latin typeface="Arial" panose="020B0604020202020204" pitchFamily="34" charset="0"/>
              </a:rPr>
              <a:t> Sexual reproduction (as opposed to clonal)</a:t>
            </a:r>
          </a:p>
          <a:p>
            <a:pPr>
              <a:spcBef>
                <a:spcPct val="0"/>
              </a:spcBef>
              <a:spcAft>
                <a:spcPts val="1200"/>
              </a:spcAft>
              <a:buFontTx/>
              <a:buChar char="•"/>
            </a:pPr>
            <a:r>
              <a:rPr lang="en-US" altLang="de-DE" sz="1800" dirty="0">
                <a:latin typeface="Arial" panose="020B0604020202020204" pitchFamily="34" charset="0"/>
              </a:rPr>
              <a:t> Random mating (as opposed to e.g. assortative) with respect to genotype</a:t>
            </a:r>
          </a:p>
          <a:p>
            <a:pPr>
              <a:spcBef>
                <a:spcPct val="0"/>
              </a:spcBef>
              <a:spcAft>
                <a:spcPts val="1200"/>
              </a:spcAft>
              <a:buFontTx/>
              <a:buChar char="•"/>
            </a:pPr>
            <a:r>
              <a:rPr lang="en-US" altLang="de-DE" sz="1800" dirty="0">
                <a:latin typeface="Arial" panose="020B0604020202020204" pitchFamily="34" charset="0"/>
              </a:rPr>
              <a:t> Random union of gametes</a:t>
            </a:r>
          </a:p>
          <a:p>
            <a:pPr>
              <a:spcBef>
                <a:spcPct val="0"/>
              </a:spcBef>
              <a:spcAft>
                <a:spcPts val="1200"/>
              </a:spcAft>
              <a:buFontTx/>
              <a:buChar char="•"/>
            </a:pPr>
            <a:r>
              <a:rPr lang="en-US" altLang="de-DE" sz="1800" dirty="0">
                <a:latin typeface="Arial" panose="020B0604020202020204" pitchFamily="34" charset="0"/>
              </a:rPr>
              <a:t> Discrete, non-overlapping generations</a:t>
            </a:r>
          </a:p>
          <a:p>
            <a:pPr>
              <a:spcBef>
                <a:spcPct val="0"/>
              </a:spcBef>
              <a:spcAft>
                <a:spcPts val="1200"/>
              </a:spcAft>
              <a:buFontTx/>
              <a:buChar char="•"/>
            </a:pPr>
            <a:r>
              <a:rPr lang="en-US" altLang="de-DE" sz="1800" dirty="0">
                <a:latin typeface="Arial" panose="020B0604020202020204" pitchFamily="34" charset="0"/>
              </a:rPr>
              <a:t> Very large (infinite) population</a:t>
            </a:r>
          </a:p>
          <a:p>
            <a:pPr>
              <a:spcBef>
                <a:spcPct val="0"/>
              </a:spcBef>
              <a:spcAft>
                <a:spcPts val="1200"/>
              </a:spcAft>
              <a:buFontTx/>
              <a:buChar char="•"/>
            </a:pPr>
            <a:r>
              <a:rPr lang="en-US" altLang="de-DE" sz="1800" dirty="0">
                <a:latin typeface="Arial" panose="020B0604020202020204" pitchFamily="34" charset="0"/>
              </a:rPr>
              <a:t> No migration</a:t>
            </a:r>
          </a:p>
          <a:p>
            <a:pPr>
              <a:spcBef>
                <a:spcPct val="0"/>
              </a:spcBef>
              <a:spcAft>
                <a:spcPts val="1200"/>
              </a:spcAft>
              <a:buFontTx/>
              <a:buChar char="•"/>
            </a:pPr>
            <a:r>
              <a:rPr lang="en-US" altLang="de-DE" sz="1800" dirty="0">
                <a:latin typeface="Arial" panose="020B0604020202020204" pitchFamily="34" charset="0"/>
              </a:rPr>
              <a:t> No population structure</a:t>
            </a:r>
          </a:p>
          <a:p>
            <a:pPr>
              <a:spcBef>
                <a:spcPct val="0"/>
              </a:spcBef>
              <a:spcAft>
                <a:spcPts val="1200"/>
              </a:spcAft>
              <a:buFontTx/>
              <a:buChar char="•"/>
            </a:pPr>
            <a:r>
              <a:rPr lang="en-US" altLang="de-DE" sz="1800" dirty="0">
                <a:latin typeface="Arial" panose="020B0604020202020204" pitchFamily="34" charset="0"/>
              </a:rPr>
              <a:t> No natural selection</a:t>
            </a:r>
          </a:p>
          <a:p>
            <a:pPr>
              <a:spcBef>
                <a:spcPct val="0"/>
              </a:spcBef>
              <a:spcAft>
                <a:spcPts val="1200"/>
              </a:spcAft>
              <a:buFontTx/>
              <a:buChar char="•"/>
            </a:pPr>
            <a:r>
              <a:rPr lang="en-US" altLang="de-DE" sz="1800" dirty="0">
                <a:latin typeface="Arial" panose="020B0604020202020204" pitchFamily="34" charset="0"/>
              </a:rPr>
              <a:t> Two alleles</a:t>
            </a:r>
          </a:p>
          <a:p>
            <a:pPr>
              <a:spcBef>
                <a:spcPct val="0"/>
              </a:spcBef>
              <a:spcAft>
                <a:spcPts val="1200"/>
              </a:spcAft>
              <a:buFontTx/>
              <a:buChar char="•"/>
            </a:pPr>
            <a:r>
              <a:rPr lang="en-US" altLang="de-DE" sz="1800" dirty="0">
                <a:latin typeface="Arial" panose="020B0604020202020204" pitchFamily="34" charset="0"/>
              </a:rPr>
              <a:t> Identical allele frequencies in both sexes</a:t>
            </a:r>
          </a:p>
        </p:txBody>
      </p:sp>
      <p:sp>
        <p:nvSpPr>
          <p:cNvPr id="4" name="TextBox 18">
            <a:extLst>
              <a:ext uri="{FF2B5EF4-FFF2-40B4-BE49-F238E27FC236}">
                <a16:creationId xmlns:a16="http://schemas.microsoft.com/office/drawing/2014/main" id="{46205892-6FA8-2149-8DD0-F7BD8F7506AA}"/>
              </a:ext>
            </a:extLst>
          </p:cNvPr>
          <p:cNvSpPr txBox="1">
            <a:spLocks noChangeArrowheads="1"/>
          </p:cNvSpPr>
          <p:nvPr/>
        </p:nvSpPr>
        <p:spPr bwMode="auto">
          <a:xfrm>
            <a:off x="8796337" y="3313113"/>
            <a:ext cx="2786063" cy="2616200"/>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400"/>
              </a:spcAft>
              <a:buNone/>
              <a:defRPr/>
            </a:pPr>
            <a:r>
              <a:rPr lang="en-US" altLang="de-DE" sz="1800" dirty="0">
                <a:latin typeface="Arial" panose="020B0604020202020204" pitchFamily="34" charset="0"/>
              </a:rPr>
              <a:t>-&gt; Departures from HW equilibrium may indicate:</a:t>
            </a:r>
          </a:p>
          <a:p>
            <a:pPr marL="285750" indent="-285750">
              <a:spcBef>
                <a:spcPct val="0"/>
              </a:spcBef>
              <a:spcAft>
                <a:spcPts val="400"/>
              </a:spcAft>
              <a:defRPr/>
            </a:pPr>
            <a:r>
              <a:rPr lang="en-US" altLang="de-DE" sz="1800" dirty="0">
                <a:latin typeface="Arial" panose="020B0604020202020204" pitchFamily="34" charset="0"/>
              </a:rPr>
              <a:t> Inbreeding</a:t>
            </a:r>
          </a:p>
          <a:p>
            <a:pPr marL="285750" indent="-285750">
              <a:spcBef>
                <a:spcPct val="0"/>
              </a:spcBef>
              <a:spcAft>
                <a:spcPts val="400"/>
              </a:spcAft>
              <a:defRPr/>
            </a:pPr>
            <a:r>
              <a:rPr lang="en-US" altLang="de-DE" sz="1800" dirty="0">
                <a:latin typeface="Arial" panose="020B0604020202020204" pitchFamily="34" charset="0"/>
              </a:rPr>
              <a:t>Assortative mating</a:t>
            </a:r>
          </a:p>
          <a:p>
            <a:pPr marL="285750" indent="-285750">
              <a:spcBef>
                <a:spcPct val="0"/>
              </a:spcBef>
              <a:spcAft>
                <a:spcPts val="400"/>
              </a:spcAft>
              <a:defRPr/>
            </a:pPr>
            <a:r>
              <a:rPr lang="en-US" altLang="de-DE" sz="1800" dirty="0">
                <a:latin typeface="Arial" panose="020B0604020202020204" pitchFamily="34" charset="0"/>
              </a:rPr>
              <a:t>Migration</a:t>
            </a:r>
          </a:p>
          <a:p>
            <a:pPr marL="285750" indent="-285750">
              <a:spcBef>
                <a:spcPct val="0"/>
              </a:spcBef>
              <a:spcAft>
                <a:spcPts val="400"/>
              </a:spcAft>
              <a:defRPr/>
            </a:pPr>
            <a:r>
              <a:rPr lang="en-US" altLang="de-DE" sz="1800" dirty="0">
                <a:latin typeface="Arial" panose="020B0604020202020204" pitchFamily="34" charset="0"/>
              </a:rPr>
              <a:t>Natural selection</a:t>
            </a:r>
          </a:p>
          <a:p>
            <a:pPr marL="285750" indent="-285750">
              <a:spcBef>
                <a:spcPct val="0"/>
              </a:spcBef>
              <a:spcAft>
                <a:spcPts val="400"/>
              </a:spcAft>
              <a:defRPr/>
            </a:pPr>
            <a:r>
              <a:rPr lang="en-US" altLang="de-DE" sz="1800" dirty="0">
                <a:latin typeface="Arial" panose="020B0604020202020204" pitchFamily="34" charset="0"/>
              </a:rPr>
              <a:t>Population structure</a:t>
            </a:r>
          </a:p>
          <a:p>
            <a:pPr marL="285750" indent="-285750">
              <a:spcBef>
                <a:spcPct val="0"/>
              </a:spcBef>
              <a:spcAft>
                <a:spcPts val="400"/>
              </a:spcAft>
              <a:defRPr/>
            </a:pPr>
            <a:r>
              <a:rPr lang="en-GB" altLang="de-DE" sz="1800" dirty="0">
                <a:latin typeface="Arial" panose="020B0604020202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xEl>
                                              <p:pRg st="11" end="1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xEl>
                                              <p:pRg st="12" end="12"/>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
            <a:extLst>
              <a:ext uri="{FF2B5EF4-FFF2-40B4-BE49-F238E27FC236}">
                <a16:creationId xmlns:a16="http://schemas.microsoft.com/office/drawing/2014/main" id="{806BABF1-EBD2-F645-B9B9-794C2E2EA1F8}"/>
              </a:ext>
            </a:extLst>
          </p:cNvPr>
          <p:cNvGrpSpPr>
            <a:grpSpLocks/>
          </p:cNvGrpSpPr>
          <p:nvPr/>
        </p:nvGrpSpPr>
        <p:grpSpPr bwMode="auto">
          <a:xfrm>
            <a:off x="714375" y="1819276"/>
            <a:ext cx="5029200" cy="4137025"/>
            <a:chOff x="4038600" y="2645088"/>
            <a:chExt cx="5029200" cy="4136711"/>
          </a:xfrm>
        </p:grpSpPr>
        <p:pic>
          <p:nvPicPr>
            <p:cNvPr id="79884" name="Picture 8" descr="c02f005.jpg">
              <a:extLst>
                <a:ext uri="{FF2B5EF4-FFF2-40B4-BE49-F238E27FC236}">
                  <a16:creationId xmlns:a16="http://schemas.microsoft.com/office/drawing/2014/main" id="{9A7A0D8B-7E6C-1F4C-9EF2-4A866ABC6E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645088"/>
              <a:ext cx="5029200" cy="413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5" name="TextBox 18">
              <a:extLst>
                <a:ext uri="{FF2B5EF4-FFF2-40B4-BE49-F238E27FC236}">
                  <a16:creationId xmlns:a16="http://schemas.microsoft.com/office/drawing/2014/main" id="{3F668F70-2282-FD4E-89A6-3137EA7AC169}"/>
                </a:ext>
              </a:extLst>
            </p:cNvPr>
            <p:cNvSpPr txBox="1">
              <a:spLocks noChangeArrowheads="1"/>
            </p:cNvSpPr>
            <p:nvPr/>
          </p:nvSpPr>
          <p:spPr bwMode="auto">
            <a:xfrm>
              <a:off x="5181600" y="2895600"/>
              <a:ext cx="533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1200"/>
                </a:spcAft>
                <a:buNone/>
              </a:pPr>
              <a:r>
                <a:rPr lang="es-ES_tradnl" altLang="de-DE" sz="1800">
                  <a:latin typeface="Arial" panose="020B0604020202020204" pitchFamily="34" charset="0"/>
                </a:rPr>
                <a:t>aa</a:t>
              </a:r>
            </a:p>
          </p:txBody>
        </p:sp>
        <p:sp>
          <p:nvSpPr>
            <p:cNvPr id="79886" name="TextBox 19">
              <a:extLst>
                <a:ext uri="{FF2B5EF4-FFF2-40B4-BE49-F238E27FC236}">
                  <a16:creationId xmlns:a16="http://schemas.microsoft.com/office/drawing/2014/main" id="{D6E4A090-7CD0-B948-AD9E-9AC1C4377317}"/>
                </a:ext>
              </a:extLst>
            </p:cNvPr>
            <p:cNvSpPr txBox="1">
              <a:spLocks noChangeArrowheads="1"/>
            </p:cNvSpPr>
            <p:nvPr/>
          </p:nvSpPr>
          <p:spPr bwMode="auto">
            <a:xfrm>
              <a:off x="6400800" y="3897868"/>
              <a:ext cx="1066800" cy="3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1200"/>
                </a:spcAft>
                <a:buNone/>
              </a:pPr>
              <a:r>
                <a:rPr lang="es-ES_tradnl" altLang="de-DE" sz="1800">
                  <a:latin typeface="Arial" panose="020B0604020202020204" pitchFamily="34" charset="0"/>
                </a:rPr>
                <a:t>Aa/aA</a:t>
              </a:r>
            </a:p>
          </p:txBody>
        </p:sp>
        <p:sp>
          <p:nvSpPr>
            <p:cNvPr id="79887" name="TextBox 20">
              <a:extLst>
                <a:ext uri="{FF2B5EF4-FFF2-40B4-BE49-F238E27FC236}">
                  <a16:creationId xmlns:a16="http://schemas.microsoft.com/office/drawing/2014/main" id="{B14E1A5C-0EEA-F843-976B-BCD57F3E8726}"/>
                </a:ext>
              </a:extLst>
            </p:cNvPr>
            <p:cNvSpPr txBox="1">
              <a:spLocks noChangeArrowheads="1"/>
            </p:cNvSpPr>
            <p:nvPr/>
          </p:nvSpPr>
          <p:spPr bwMode="auto">
            <a:xfrm>
              <a:off x="7848600" y="2895600"/>
              <a:ext cx="533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1200"/>
                </a:spcAft>
                <a:buNone/>
              </a:pPr>
              <a:r>
                <a:rPr lang="es-ES_tradnl" altLang="de-DE" sz="1800">
                  <a:latin typeface="Arial" panose="020B0604020202020204" pitchFamily="34" charset="0"/>
                </a:rPr>
                <a:t>AA</a:t>
              </a:r>
            </a:p>
          </p:txBody>
        </p:sp>
      </p:grpSp>
      <p:sp>
        <p:nvSpPr>
          <p:cNvPr id="3" name="Title 2">
            <a:extLst>
              <a:ext uri="{FF2B5EF4-FFF2-40B4-BE49-F238E27FC236}">
                <a16:creationId xmlns:a16="http://schemas.microsoft.com/office/drawing/2014/main" id="{CEE2D33C-6963-7F4F-ACED-D5A184D7729D}"/>
              </a:ext>
            </a:extLst>
          </p:cNvPr>
          <p:cNvSpPr>
            <a:spLocks noGrp="1"/>
          </p:cNvSpPr>
          <p:nvPr>
            <p:ph type="title"/>
          </p:nvPr>
        </p:nvSpPr>
        <p:spPr>
          <a:xfrm>
            <a:off x="266700" y="238917"/>
            <a:ext cx="10515600" cy="1325563"/>
          </a:xfrm>
        </p:spPr>
        <p:txBody>
          <a:bodyPr>
            <a:noAutofit/>
          </a:bodyPr>
          <a:lstStyle/>
          <a:p>
            <a:r>
              <a:rPr lang="en-US" sz="3200" dirty="0"/>
              <a:t>What is the expectation for genotype frequencies? </a:t>
            </a:r>
            <a:br>
              <a:rPr lang="en-US" sz="3200" dirty="0"/>
            </a:br>
            <a:r>
              <a:rPr lang="en-US" sz="3200" dirty="0"/>
              <a:t>When do we have the highest heterozygosity?</a:t>
            </a:r>
            <a:br>
              <a:rPr lang="en-US" sz="3200" dirty="0"/>
            </a:br>
            <a:endParaRPr lang="en-DE" sz="3200" dirty="0"/>
          </a:p>
        </p:txBody>
      </p:sp>
      <p:pic>
        <p:nvPicPr>
          <p:cNvPr id="36882" name="Picture 18">
            <a:extLst>
              <a:ext uri="{FF2B5EF4-FFF2-40B4-BE49-F238E27FC236}">
                <a16:creationId xmlns:a16="http://schemas.microsoft.com/office/drawing/2014/main" id="{2459365F-B21D-2D42-A025-43A49E0201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35"/>
          <a:stretch/>
        </p:blipFill>
        <p:spPr bwMode="auto">
          <a:xfrm>
            <a:off x="7063182" y="1564480"/>
            <a:ext cx="3895725" cy="45761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076430-EDE6-9A42-83FC-D8FA3D946C47}"/>
              </a:ext>
            </a:extLst>
          </p:cNvPr>
          <p:cNvSpPr txBox="1"/>
          <p:nvPr/>
        </p:nvSpPr>
        <p:spPr>
          <a:xfrm>
            <a:off x="8559800" y="6478351"/>
            <a:ext cx="902491" cy="369332"/>
          </a:xfrm>
          <a:prstGeom prst="rect">
            <a:avLst/>
          </a:prstGeom>
          <a:noFill/>
        </p:spPr>
        <p:txBody>
          <a:bodyPr wrap="none" rtlCol="0">
            <a:spAutoFit/>
          </a:bodyPr>
          <a:lstStyle/>
          <a:p>
            <a:r>
              <a:rPr lang="en-DE" dirty="0"/>
              <a:t>G. coop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7C0CE-F2B7-824B-B4B1-0158003507CE}"/>
              </a:ext>
            </a:extLst>
          </p:cNvPr>
          <p:cNvSpPr>
            <a:spLocks noGrp="1"/>
          </p:cNvSpPr>
          <p:nvPr>
            <p:ph type="title"/>
          </p:nvPr>
        </p:nvSpPr>
        <p:spPr>
          <a:xfrm>
            <a:off x="93133" y="63290"/>
            <a:ext cx="10515600" cy="1325563"/>
          </a:xfrm>
        </p:spPr>
        <p:txBody>
          <a:bodyPr/>
          <a:lstStyle/>
          <a:p>
            <a:r>
              <a:rPr lang="en-DE" dirty="0"/>
              <a:t>Inbreeding coefficient: </a:t>
            </a:r>
            <a:r>
              <a:rPr lang="en-DE" i="1" dirty="0"/>
              <a:t>F</a:t>
            </a:r>
            <a:r>
              <a:rPr lang="en-DE" i="1" baseline="-25000" dirty="0"/>
              <a:t>IS</a:t>
            </a:r>
          </a:p>
        </p:txBody>
      </p:sp>
      <p:sp>
        <p:nvSpPr>
          <p:cNvPr id="5" name="TextBox 4">
            <a:extLst>
              <a:ext uri="{FF2B5EF4-FFF2-40B4-BE49-F238E27FC236}">
                <a16:creationId xmlns:a16="http://schemas.microsoft.com/office/drawing/2014/main" id="{C4DEEBCE-6AD3-F94E-A5C0-3A72802F9917}"/>
              </a:ext>
            </a:extLst>
          </p:cNvPr>
          <p:cNvSpPr txBox="1"/>
          <p:nvPr/>
        </p:nvSpPr>
        <p:spPr>
          <a:xfrm>
            <a:off x="8354761" y="2424810"/>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6" name="TextBox 5">
            <a:extLst>
              <a:ext uri="{FF2B5EF4-FFF2-40B4-BE49-F238E27FC236}">
                <a16:creationId xmlns:a16="http://schemas.microsoft.com/office/drawing/2014/main" id="{A37B0D51-AB1B-274A-8DE4-5C94423E647A}"/>
              </a:ext>
            </a:extLst>
          </p:cNvPr>
          <p:cNvSpPr txBox="1"/>
          <p:nvPr/>
        </p:nvSpPr>
        <p:spPr>
          <a:xfrm>
            <a:off x="8897974" y="3026609"/>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7" name="TextBox 6">
            <a:extLst>
              <a:ext uri="{FF2B5EF4-FFF2-40B4-BE49-F238E27FC236}">
                <a16:creationId xmlns:a16="http://schemas.microsoft.com/office/drawing/2014/main" id="{B19292B9-3A31-D848-B266-ED8FA605325F}"/>
              </a:ext>
            </a:extLst>
          </p:cNvPr>
          <p:cNvSpPr txBox="1"/>
          <p:nvPr/>
        </p:nvSpPr>
        <p:spPr>
          <a:xfrm>
            <a:off x="9387210" y="2162711"/>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8" name="TextBox 7">
            <a:extLst>
              <a:ext uri="{FF2B5EF4-FFF2-40B4-BE49-F238E27FC236}">
                <a16:creationId xmlns:a16="http://schemas.microsoft.com/office/drawing/2014/main" id="{D946F688-B125-2D4D-869B-1845EA76C78D}"/>
              </a:ext>
            </a:extLst>
          </p:cNvPr>
          <p:cNvSpPr txBox="1"/>
          <p:nvPr/>
        </p:nvSpPr>
        <p:spPr>
          <a:xfrm>
            <a:off x="10237034" y="2797646"/>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9" name="TextBox 8">
            <a:extLst>
              <a:ext uri="{FF2B5EF4-FFF2-40B4-BE49-F238E27FC236}">
                <a16:creationId xmlns:a16="http://schemas.microsoft.com/office/drawing/2014/main" id="{55DB8E6A-A1EA-944C-BB7A-0BDC32855765}"/>
              </a:ext>
            </a:extLst>
          </p:cNvPr>
          <p:cNvSpPr txBox="1"/>
          <p:nvPr/>
        </p:nvSpPr>
        <p:spPr>
          <a:xfrm>
            <a:off x="7841254" y="3490144"/>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0" name="TextBox 9">
            <a:extLst>
              <a:ext uri="{FF2B5EF4-FFF2-40B4-BE49-F238E27FC236}">
                <a16:creationId xmlns:a16="http://schemas.microsoft.com/office/drawing/2014/main" id="{C019CFA4-EAC0-E444-AA43-00D9A057F32A}"/>
              </a:ext>
            </a:extLst>
          </p:cNvPr>
          <p:cNvSpPr txBox="1"/>
          <p:nvPr/>
        </p:nvSpPr>
        <p:spPr>
          <a:xfrm>
            <a:off x="7511625" y="2696446"/>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1" name="TextBox 10">
            <a:extLst>
              <a:ext uri="{FF2B5EF4-FFF2-40B4-BE49-F238E27FC236}">
                <a16:creationId xmlns:a16="http://schemas.microsoft.com/office/drawing/2014/main" id="{03E92250-BF6E-C144-95C1-C7E6E4D16247}"/>
              </a:ext>
            </a:extLst>
          </p:cNvPr>
          <p:cNvSpPr txBox="1"/>
          <p:nvPr/>
        </p:nvSpPr>
        <p:spPr>
          <a:xfrm>
            <a:off x="9604802" y="2696445"/>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4" name="TextBox 13">
            <a:extLst>
              <a:ext uri="{FF2B5EF4-FFF2-40B4-BE49-F238E27FC236}">
                <a16:creationId xmlns:a16="http://schemas.microsoft.com/office/drawing/2014/main" id="{59FBF893-5261-BE4A-B8C4-AC4B0BC928B6}"/>
              </a:ext>
            </a:extLst>
          </p:cNvPr>
          <p:cNvSpPr txBox="1"/>
          <p:nvPr/>
        </p:nvSpPr>
        <p:spPr>
          <a:xfrm>
            <a:off x="8843997" y="3720976"/>
            <a:ext cx="479618" cy="461665"/>
          </a:xfrm>
          <a:prstGeom prst="rect">
            <a:avLst/>
          </a:prstGeom>
          <a:solidFill>
            <a:schemeClr val="accent4">
              <a:lumMod val="60000"/>
              <a:lumOff val="40000"/>
            </a:schemeClr>
          </a:solidFill>
        </p:spPr>
        <p:txBody>
          <a:bodyPr wrap="none" rtlCol="0">
            <a:spAutoFit/>
          </a:bodyPr>
          <a:lstStyle/>
          <a:p>
            <a:r>
              <a:rPr lang="en-DE" sz="2400" dirty="0"/>
              <a:t>aa</a:t>
            </a:r>
          </a:p>
        </p:txBody>
      </p:sp>
      <p:sp>
        <p:nvSpPr>
          <p:cNvPr id="15" name="TextBox 14">
            <a:extLst>
              <a:ext uri="{FF2B5EF4-FFF2-40B4-BE49-F238E27FC236}">
                <a16:creationId xmlns:a16="http://schemas.microsoft.com/office/drawing/2014/main" id="{95D1435B-44E6-3D45-AC1C-59353FAECB4C}"/>
              </a:ext>
            </a:extLst>
          </p:cNvPr>
          <p:cNvSpPr txBox="1"/>
          <p:nvPr/>
        </p:nvSpPr>
        <p:spPr>
          <a:xfrm>
            <a:off x="7822803" y="1902748"/>
            <a:ext cx="479618" cy="461665"/>
          </a:xfrm>
          <a:prstGeom prst="rect">
            <a:avLst/>
          </a:prstGeom>
          <a:solidFill>
            <a:schemeClr val="accent4">
              <a:lumMod val="60000"/>
              <a:lumOff val="40000"/>
            </a:schemeClr>
          </a:solidFill>
        </p:spPr>
        <p:txBody>
          <a:bodyPr wrap="none" rtlCol="0">
            <a:spAutoFit/>
          </a:bodyPr>
          <a:lstStyle/>
          <a:p>
            <a:r>
              <a:rPr lang="en-DE" sz="2400" dirty="0"/>
              <a:t>aa</a:t>
            </a:r>
          </a:p>
        </p:txBody>
      </p:sp>
      <p:graphicFrame>
        <p:nvGraphicFramePr>
          <p:cNvPr id="16" name="Object 5">
            <a:extLst>
              <a:ext uri="{FF2B5EF4-FFF2-40B4-BE49-F238E27FC236}">
                <a16:creationId xmlns:a16="http://schemas.microsoft.com/office/drawing/2014/main" id="{66826FA5-8FC4-8A4A-A372-9F67A5D9EE72}"/>
              </a:ext>
            </a:extLst>
          </p:cNvPr>
          <p:cNvGraphicFramePr>
            <a:graphicFrameLocks noChangeAspect="1"/>
          </p:cNvGraphicFramePr>
          <p:nvPr/>
        </p:nvGraphicFramePr>
        <p:xfrm>
          <a:off x="571500" y="2179713"/>
          <a:ext cx="1602904" cy="831158"/>
        </p:xfrm>
        <a:graphic>
          <a:graphicData uri="http://schemas.openxmlformats.org/presentationml/2006/ole">
            <mc:AlternateContent xmlns:mc="http://schemas.openxmlformats.org/markup-compatibility/2006">
              <mc:Choice xmlns:v="urn:schemas-microsoft-com:vml" Requires="v">
                <p:oleObj name="Equation" r:id="rId3" imgW="8839200" imgH="4572000" progId="Equation.3">
                  <p:embed/>
                </p:oleObj>
              </mc:Choice>
              <mc:Fallback>
                <p:oleObj name="Equation" r:id="rId3" imgW="8839200" imgH="4572000" progId="Equation.3">
                  <p:embed/>
                  <p:pic>
                    <p:nvPicPr>
                      <p:cNvPr id="16" name="Object 5">
                        <a:extLst>
                          <a:ext uri="{FF2B5EF4-FFF2-40B4-BE49-F238E27FC236}">
                            <a16:creationId xmlns:a16="http://schemas.microsoft.com/office/drawing/2014/main" id="{66826FA5-8FC4-8A4A-A372-9F67A5D9E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 y="2179713"/>
                        <a:ext cx="1602904" cy="83115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TextBox 18">
            <a:extLst>
              <a:ext uri="{FF2B5EF4-FFF2-40B4-BE49-F238E27FC236}">
                <a16:creationId xmlns:a16="http://schemas.microsoft.com/office/drawing/2014/main" id="{0C4C0182-C72A-D245-B2BC-A79E71C34809}"/>
              </a:ext>
            </a:extLst>
          </p:cNvPr>
          <p:cNvSpPr txBox="1">
            <a:spLocks noChangeArrowheads="1"/>
          </p:cNvSpPr>
          <p:nvPr/>
        </p:nvSpPr>
        <p:spPr bwMode="auto">
          <a:xfrm>
            <a:off x="419099" y="1099247"/>
            <a:ext cx="111633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600"/>
              </a:spcAft>
              <a:buNone/>
            </a:pPr>
            <a:r>
              <a:rPr lang="en-US" altLang="de-DE" sz="1800" u="sng" dirty="0">
                <a:latin typeface="Arial" panose="020B0604020202020204" pitchFamily="34" charset="0"/>
              </a:rPr>
              <a:t>Fixation index (F)</a:t>
            </a:r>
            <a:r>
              <a:rPr lang="en-US" altLang="de-DE" sz="1800" dirty="0">
                <a:latin typeface="Arial" panose="020B0604020202020204" pitchFamily="34" charset="0"/>
              </a:rPr>
              <a:t>: </a:t>
            </a:r>
            <a:r>
              <a:rPr lang="en-US" altLang="de-DE" sz="1800" i="1" dirty="0">
                <a:latin typeface="Arial" panose="020B0604020202020204" pitchFamily="34" charset="0"/>
              </a:rPr>
              <a:t>proportion by which heterozygosity is reduced or increased relative to the heterozygosity of a population at HW equilibrium with the same allele frequencies</a:t>
            </a:r>
            <a:r>
              <a:rPr lang="en-US" altLang="de-DE" sz="1800" dirty="0">
                <a:latin typeface="Arial" panose="020B0604020202020204" pitchFamily="34" charset="0"/>
              </a:rPr>
              <a:t>. </a:t>
            </a:r>
            <a:endParaRPr lang="en-GB" altLang="de-DE" sz="1800" dirty="0">
              <a:latin typeface="Arial" panose="020B0604020202020204" pitchFamily="34" charset="0"/>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FAE1788-9F9B-2E49-8DB2-7CB82679E67D}"/>
                  </a:ext>
                </a:extLst>
              </p:cNvPr>
              <p:cNvSpPr txBox="1"/>
              <p:nvPr/>
            </p:nvSpPr>
            <p:spPr>
              <a:xfrm>
                <a:off x="2324100" y="2295308"/>
                <a:ext cx="1553374" cy="575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𝑓𝐴</m:t>
                          </m:r>
                          <m:r>
                            <a:rPr lang="en-US" b="0" i="1" smtClean="0">
                              <a:latin typeface="Cambria Math" panose="02040503050406030204" pitchFamily="18" charset="0"/>
                            </a:rPr>
                            <m:t>𝑓</m:t>
                          </m:r>
                          <m:r>
                            <a:rPr lang="en-US" b="0" i="1" baseline="-25000"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𝑓𝐴𝑎</m:t>
                          </m:r>
                        </m:num>
                        <m:den>
                          <m:r>
                            <a:rPr lang="en-US" i="1">
                              <a:latin typeface="Cambria Math" panose="02040503050406030204" pitchFamily="18" charset="0"/>
                            </a:rPr>
                            <m:t>2</m:t>
                          </m:r>
                          <m:r>
                            <a:rPr lang="en-US" i="1">
                              <a:latin typeface="Cambria Math" panose="02040503050406030204" pitchFamily="18" charset="0"/>
                            </a:rPr>
                            <m:t>𝑓𝐴</m:t>
                          </m:r>
                          <m:r>
                            <a:rPr lang="en-US" i="1">
                              <a:latin typeface="Cambria Math" panose="02040503050406030204" pitchFamily="18" charset="0"/>
                            </a:rPr>
                            <m:t>𝑓</m:t>
                          </m:r>
                          <m:r>
                            <a:rPr lang="en-US" i="1" baseline="-25000">
                              <a:latin typeface="Cambria Math" panose="02040503050406030204" pitchFamily="18" charset="0"/>
                            </a:rPr>
                            <m:t>𝑎</m:t>
                          </m:r>
                        </m:den>
                      </m:f>
                    </m:oMath>
                  </m:oMathPara>
                </a14:m>
                <a:endParaRPr lang="en-DE" dirty="0"/>
              </a:p>
            </p:txBody>
          </p:sp>
        </mc:Choice>
        <mc:Fallback>
          <p:sp>
            <p:nvSpPr>
              <p:cNvPr id="3" name="TextBox 2">
                <a:extLst>
                  <a:ext uri="{FF2B5EF4-FFF2-40B4-BE49-F238E27FC236}">
                    <a16:creationId xmlns:a16="http://schemas.microsoft.com/office/drawing/2014/main" id="{DFAE1788-9F9B-2E49-8DB2-7CB82679E67D}"/>
                  </a:ext>
                </a:extLst>
              </p:cNvPr>
              <p:cNvSpPr txBox="1">
                <a:spLocks noRot="1" noChangeAspect="1" noMove="1" noResize="1" noEditPoints="1" noAdjustHandles="1" noChangeArrowheads="1" noChangeShapeType="1" noTextEdit="1"/>
              </p:cNvSpPr>
              <p:nvPr/>
            </p:nvSpPr>
            <p:spPr>
              <a:xfrm>
                <a:off x="2324100" y="2295308"/>
                <a:ext cx="1553374" cy="575157"/>
              </a:xfrm>
              <a:prstGeom prst="rect">
                <a:avLst/>
              </a:prstGeom>
              <a:blipFill>
                <a:blip r:embed="rId5"/>
                <a:stretch>
                  <a:fillRect l="-806" t="-6383" r="-806" b="-170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2DC636C4-FF14-3848-875A-044208BD4ACC}"/>
                  </a:ext>
                </a:extLst>
              </p:cNvPr>
              <p:cNvSpPr txBox="1"/>
              <p:nvPr/>
            </p:nvSpPr>
            <p:spPr>
              <a:xfrm>
                <a:off x="1157052" y="3534662"/>
                <a:ext cx="2513317" cy="369332"/>
              </a:xfrm>
              <a:prstGeom prst="rect">
                <a:avLst/>
              </a:prstGeom>
              <a:noFill/>
            </p:spPr>
            <p:txBody>
              <a:bodyPr wrap="none" lIns="0" tIns="0" rIns="0" bIns="0" rtlCol="0">
                <a:spAutoFit/>
              </a:bodyPr>
              <a:lstStyle/>
              <a:p>
                <a:r>
                  <a:rPr lang="en-US" sz="2400" i="1" dirty="0"/>
                  <a:t>f</a:t>
                </a:r>
                <a:r>
                  <a:rPr lang="en-US" sz="2400" baseline="-25000" dirty="0" err="1"/>
                  <a:t>Aa</a:t>
                </a:r>
                <a:r>
                  <a:rPr lang="en-US" sz="2400" dirty="0"/>
                  <a:t> </a:t>
                </a:r>
                <a14:m>
                  <m:oMath xmlns:m="http://schemas.openxmlformats.org/officeDocument/2006/math">
                    <m:r>
                      <a:rPr lang="en-US" sz="2400" b="0" i="1" smtClean="0">
                        <a:latin typeface="Cambria Math" panose="02040503050406030204" pitchFamily="18" charset="0"/>
                      </a:rPr>
                      <m:t>=</m:t>
                    </m:r>
                    <m:r>
                      <a:rPr lang="en-US" sz="2400" i="1">
                        <a:latin typeface="Cambria Math" panose="02040503050406030204" pitchFamily="18" charset="0"/>
                      </a:rPr>
                      <m:t>2</m:t>
                    </m:r>
                    <m:r>
                      <a:rPr lang="en-US" sz="2400" i="1">
                        <a:latin typeface="Cambria Math" panose="02040503050406030204" pitchFamily="18" charset="0"/>
                      </a:rPr>
                      <m:t>𝑓𝐴</m:t>
                    </m:r>
                    <m:r>
                      <a:rPr lang="en-US" sz="2400" i="1">
                        <a:latin typeface="Cambria Math" panose="02040503050406030204" pitchFamily="18" charset="0"/>
                      </a:rPr>
                      <m:t>𝑓</m:t>
                    </m:r>
                    <m:r>
                      <a:rPr lang="en-US" sz="2400" i="1" baseline="-25000">
                        <a:latin typeface="Cambria Math" panose="02040503050406030204" pitchFamily="18" charset="0"/>
                      </a:rPr>
                      <m:t>𝑎</m:t>
                    </m:r>
                    <m:r>
                      <a:rPr lang="en-US" sz="2400" b="0" i="1" smtClean="0">
                        <a:latin typeface="Cambria Math" panose="02040503050406030204" pitchFamily="18" charset="0"/>
                      </a:rPr>
                      <m:t>(1−</m:t>
                    </m:r>
                    <m:r>
                      <a:rPr lang="en-US" sz="2400" b="0" i="1" smtClean="0">
                        <a:latin typeface="Cambria Math" panose="02040503050406030204" pitchFamily="18" charset="0"/>
                      </a:rPr>
                      <m:t>𝐹</m:t>
                    </m:r>
                    <m:r>
                      <a:rPr lang="en-US" sz="2400" b="0" i="1" smtClean="0">
                        <a:latin typeface="Cambria Math" panose="02040503050406030204" pitchFamily="18" charset="0"/>
                      </a:rPr>
                      <m:t>)</m:t>
                    </m:r>
                  </m:oMath>
                </a14:m>
                <a:endParaRPr lang="en-DE" sz="2400" dirty="0"/>
              </a:p>
            </p:txBody>
          </p:sp>
        </mc:Choice>
        <mc:Fallback>
          <p:sp>
            <p:nvSpPr>
              <p:cNvPr id="20" name="TextBox 19">
                <a:extLst>
                  <a:ext uri="{FF2B5EF4-FFF2-40B4-BE49-F238E27FC236}">
                    <a16:creationId xmlns:a16="http://schemas.microsoft.com/office/drawing/2014/main" id="{2DC636C4-FF14-3848-875A-044208BD4ACC}"/>
                  </a:ext>
                </a:extLst>
              </p:cNvPr>
              <p:cNvSpPr txBox="1">
                <a:spLocks noRot="1" noChangeAspect="1" noMove="1" noResize="1" noEditPoints="1" noAdjustHandles="1" noChangeArrowheads="1" noChangeShapeType="1" noTextEdit="1"/>
              </p:cNvSpPr>
              <p:nvPr/>
            </p:nvSpPr>
            <p:spPr>
              <a:xfrm>
                <a:off x="1157052" y="3534662"/>
                <a:ext cx="2513317" cy="369332"/>
              </a:xfrm>
              <a:prstGeom prst="rect">
                <a:avLst/>
              </a:prstGeom>
              <a:blipFill>
                <a:blip r:embed="rId6"/>
                <a:stretch>
                  <a:fillRect l="-7576" t="-23333" r="-2525" b="-5000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BD846D0-4653-4047-8303-613D7FD32748}"/>
              </a:ext>
            </a:extLst>
          </p:cNvPr>
          <p:cNvSpPr txBox="1"/>
          <p:nvPr/>
        </p:nvSpPr>
        <p:spPr>
          <a:xfrm>
            <a:off x="700944" y="5107321"/>
            <a:ext cx="3835281" cy="461665"/>
          </a:xfrm>
          <a:prstGeom prst="rect">
            <a:avLst/>
          </a:prstGeom>
          <a:noFill/>
        </p:spPr>
        <p:txBody>
          <a:bodyPr wrap="none" rtlCol="0">
            <a:spAutoFit/>
          </a:bodyPr>
          <a:lstStyle/>
          <a:p>
            <a:r>
              <a:rPr lang="en-DE" sz="2400" dirty="0"/>
              <a:t>What is F for our population?</a:t>
            </a:r>
          </a:p>
        </p:txBody>
      </p:sp>
      <p:sp>
        <p:nvSpPr>
          <p:cNvPr id="17" name="Rectangle 16">
            <a:extLst>
              <a:ext uri="{FF2B5EF4-FFF2-40B4-BE49-F238E27FC236}">
                <a16:creationId xmlns:a16="http://schemas.microsoft.com/office/drawing/2014/main" id="{0DD097A6-3E49-6C4C-8F46-A103FF44CC28}"/>
              </a:ext>
            </a:extLst>
          </p:cNvPr>
          <p:cNvSpPr/>
          <p:nvPr/>
        </p:nvSpPr>
        <p:spPr>
          <a:xfrm>
            <a:off x="7283846" y="5003877"/>
            <a:ext cx="1301959" cy="461665"/>
          </a:xfrm>
          <a:prstGeom prst="rect">
            <a:avLst/>
          </a:prstGeom>
        </p:spPr>
        <p:txBody>
          <a:bodyPr wrap="none">
            <a:spAutoFit/>
          </a:bodyPr>
          <a:lstStyle/>
          <a:p>
            <a:r>
              <a:rPr lang="en-DE" sz="2400" i="1" dirty="0"/>
              <a:t>f</a:t>
            </a:r>
            <a:r>
              <a:rPr lang="en-DE" sz="2400" baseline="-25000" dirty="0"/>
              <a:t>A</a:t>
            </a:r>
            <a:r>
              <a:rPr lang="en-DE" sz="2400" dirty="0"/>
              <a:t> = 0.55 </a:t>
            </a:r>
          </a:p>
        </p:txBody>
      </p:sp>
      <p:sp>
        <p:nvSpPr>
          <p:cNvPr id="18" name="Rectangle 17">
            <a:extLst>
              <a:ext uri="{FF2B5EF4-FFF2-40B4-BE49-F238E27FC236}">
                <a16:creationId xmlns:a16="http://schemas.microsoft.com/office/drawing/2014/main" id="{44DFDEBC-E188-D449-969F-3A9F7793ABC4}"/>
              </a:ext>
            </a:extLst>
          </p:cNvPr>
          <p:cNvSpPr/>
          <p:nvPr/>
        </p:nvSpPr>
        <p:spPr>
          <a:xfrm>
            <a:off x="7198578" y="5838378"/>
            <a:ext cx="1285352" cy="461665"/>
          </a:xfrm>
          <a:prstGeom prst="rect">
            <a:avLst/>
          </a:prstGeom>
        </p:spPr>
        <p:txBody>
          <a:bodyPr wrap="none">
            <a:spAutoFit/>
          </a:bodyPr>
          <a:lstStyle/>
          <a:p>
            <a:r>
              <a:rPr lang="en-DE" sz="2400" i="1" dirty="0"/>
              <a:t>f</a:t>
            </a:r>
            <a:r>
              <a:rPr lang="en-DE" sz="2400" i="1" baseline="-25000" dirty="0"/>
              <a:t>a</a:t>
            </a:r>
            <a:r>
              <a:rPr lang="en-DE" sz="2400" dirty="0"/>
              <a:t> = 0.44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A199851-564F-CD4F-A822-89B0687BBFB6}"/>
                  </a:ext>
                </a:extLst>
              </p:cNvPr>
              <p:cNvSpPr txBox="1"/>
              <p:nvPr/>
            </p:nvSpPr>
            <p:spPr>
              <a:xfrm>
                <a:off x="1592940" y="5758410"/>
                <a:ext cx="2321148" cy="578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2(0.55)(0.44) −</m:t>
                          </m:r>
                          <m:r>
                            <m:rPr>
                              <m:nor/>
                            </m:rPr>
                            <a:rPr lang="en-DE" dirty="0"/>
                            <m:t>0.44 </m:t>
                          </m:r>
                        </m:num>
                        <m:den>
                          <m:r>
                            <a:rPr lang="en-US" i="1">
                              <a:latin typeface="Cambria Math" panose="02040503050406030204" pitchFamily="18" charset="0"/>
                            </a:rPr>
                            <m:t>2(0.55)(0.44)</m:t>
                          </m:r>
                        </m:den>
                      </m:f>
                    </m:oMath>
                  </m:oMathPara>
                </a14:m>
                <a:endParaRPr lang="en-DE" dirty="0"/>
              </a:p>
            </p:txBody>
          </p:sp>
        </mc:Choice>
        <mc:Fallback xmlns="">
          <p:sp>
            <p:nvSpPr>
              <p:cNvPr id="21" name="TextBox 20">
                <a:extLst>
                  <a:ext uri="{FF2B5EF4-FFF2-40B4-BE49-F238E27FC236}">
                    <a16:creationId xmlns:a16="http://schemas.microsoft.com/office/drawing/2014/main" id="{7A199851-564F-CD4F-A822-89B0687BBFB6}"/>
                  </a:ext>
                </a:extLst>
              </p:cNvPr>
              <p:cNvSpPr txBox="1">
                <a:spLocks noRot="1" noChangeAspect="1" noMove="1" noResize="1" noEditPoints="1" noAdjustHandles="1" noChangeArrowheads="1" noChangeShapeType="1" noTextEdit="1"/>
              </p:cNvSpPr>
              <p:nvPr/>
            </p:nvSpPr>
            <p:spPr>
              <a:xfrm>
                <a:off x="1592940" y="5758410"/>
                <a:ext cx="2321148" cy="578300"/>
              </a:xfrm>
              <a:prstGeom prst="rect">
                <a:avLst/>
              </a:prstGeom>
              <a:blipFill>
                <a:blip r:embed="rId8"/>
                <a:stretch>
                  <a:fillRect l="-2717" t="-15217" r="-2174" b="-19565"/>
                </a:stretch>
              </a:blipFill>
            </p:spPr>
            <p:txBody>
              <a:bodyPr/>
              <a:lstStyle/>
              <a:p>
                <a:r>
                  <a:rPr lang="en-DE">
                    <a:noFill/>
                  </a:rPr>
                  <a:t> </a:t>
                </a:r>
              </a:p>
            </p:txBody>
          </p:sp>
        </mc:Fallback>
      </mc:AlternateContent>
      <p:sp>
        <p:nvSpPr>
          <p:cNvPr id="13" name="TextBox 12">
            <a:extLst>
              <a:ext uri="{FF2B5EF4-FFF2-40B4-BE49-F238E27FC236}">
                <a16:creationId xmlns:a16="http://schemas.microsoft.com/office/drawing/2014/main" id="{9FB69646-602B-B668-8C47-8CD595C7ACE0}"/>
              </a:ext>
            </a:extLst>
          </p:cNvPr>
          <p:cNvSpPr txBox="1"/>
          <p:nvPr/>
        </p:nvSpPr>
        <p:spPr>
          <a:xfrm>
            <a:off x="9408050" y="5338153"/>
            <a:ext cx="1855694" cy="461665"/>
          </a:xfrm>
          <a:prstGeom prst="rect">
            <a:avLst/>
          </a:prstGeom>
          <a:noFill/>
        </p:spPr>
        <p:txBody>
          <a:bodyPr wrap="square">
            <a:spAutoFit/>
          </a:bodyPr>
          <a:lstStyle/>
          <a:p>
            <a:r>
              <a:rPr lang="en-DE" sz="2400" i="1" dirty="0"/>
              <a:t>f</a:t>
            </a:r>
            <a:r>
              <a:rPr lang="en-DE" sz="2400" baseline="-25000" dirty="0"/>
              <a:t>Aa</a:t>
            </a:r>
            <a:r>
              <a:rPr lang="en-DE" sz="2400" dirty="0"/>
              <a:t> =  0.44</a:t>
            </a:r>
          </a:p>
        </p:txBody>
      </p:sp>
    </p:spTree>
    <p:extLst>
      <p:ext uri="{BB962C8B-B14F-4D97-AF65-F5344CB8AC3E}">
        <p14:creationId xmlns:p14="http://schemas.microsoft.com/office/powerpoint/2010/main" val="306125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4" grpId="0"/>
      <p:bldP spid="17" grpId="0"/>
      <p:bldP spid="18" grpId="0"/>
      <p:bldP spid="21"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0E680-702D-11EC-EACC-EA91BB6322B1}"/>
              </a:ext>
            </a:extLst>
          </p:cNvPr>
          <p:cNvSpPr>
            <a:spLocks noGrp="1"/>
          </p:cNvSpPr>
          <p:nvPr>
            <p:ph type="title"/>
          </p:nvPr>
        </p:nvSpPr>
        <p:spPr>
          <a:xfrm>
            <a:off x="3486617" y="142730"/>
            <a:ext cx="3888089" cy="936856"/>
          </a:xfrm>
        </p:spPr>
        <p:txBody>
          <a:bodyPr/>
          <a:lstStyle/>
          <a:p>
            <a:r>
              <a:rPr lang="en-US" dirty="0"/>
              <a:t>Typical F</a:t>
            </a:r>
            <a:r>
              <a:rPr lang="en-US" baseline="-25000" dirty="0"/>
              <a:t>IS</a:t>
            </a:r>
            <a:r>
              <a:rPr lang="en-US" dirty="0"/>
              <a:t> values </a:t>
            </a:r>
          </a:p>
        </p:txBody>
      </p:sp>
      <p:pic>
        <p:nvPicPr>
          <p:cNvPr id="4" name="New picture">
            <a:extLst>
              <a:ext uri="{FF2B5EF4-FFF2-40B4-BE49-F238E27FC236}">
                <a16:creationId xmlns:a16="http://schemas.microsoft.com/office/drawing/2014/main" id="{AC36C161-B460-DE47-0819-FC3FDD2EAA64}"/>
              </a:ext>
            </a:extLst>
          </p:cNvPr>
          <p:cNvPicPr/>
          <p:nvPr/>
        </p:nvPicPr>
        <p:blipFill>
          <a:blip r:embed="rId3"/>
          <a:stretch>
            <a:fillRect/>
          </a:stretch>
        </p:blipFill>
        <p:spPr>
          <a:xfrm>
            <a:off x="3464520" y="1022303"/>
            <a:ext cx="3676040" cy="5303741"/>
          </a:xfrm>
          <a:prstGeom prst="rect">
            <a:avLst/>
          </a:prstGeom>
        </p:spPr>
      </p:pic>
      <p:sp>
        <p:nvSpPr>
          <p:cNvPr id="9" name="TextBox 8">
            <a:extLst>
              <a:ext uri="{FF2B5EF4-FFF2-40B4-BE49-F238E27FC236}">
                <a16:creationId xmlns:a16="http://schemas.microsoft.com/office/drawing/2014/main" id="{4A138F2D-AAD2-DBF1-E3B1-52BF0CC41E37}"/>
              </a:ext>
            </a:extLst>
          </p:cNvPr>
          <p:cNvSpPr txBox="1"/>
          <p:nvPr/>
        </p:nvSpPr>
        <p:spPr>
          <a:xfrm>
            <a:off x="2833592" y="6519446"/>
            <a:ext cx="6248698" cy="338554"/>
          </a:xfrm>
          <a:prstGeom prst="rect">
            <a:avLst/>
          </a:prstGeom>
          <a:noFill/>
        </p:spPr>
        <p:txBody>
          <a:bodyPr wrap="none" rtlCol="0">
            <a:spAutoFit/>
          </a:bodyPr>
          <a:lstStyle/>
          <a:p>
            <a:pPr algn="l"/>
            <a:r>
              <a:rPr lang="en-US" sz="1600" dirty="0">
                <a:latin typeface="+mj-lt"/>
              </a:rPr>
              <a:t>Olsen et al 2020: </a:t>
            </a:r>
            <a:r>
              <a:rPr lang="en-US" sz="1600" i="0" dirty="0">
                <a:solidFill>
                  <a:srgbClr val="1C1D1E"/>
                </a:solidFill>
                <a:effectLst/>
                <a:latin typeface="+mj-lt"/>
              </a:rPr>
              <a:t>Inbreeding shapes the evolution of marine invertebrates</a:t>
            </a:r>
          </a:p>
        </p:txBody>
      </p:sp>
    </p:spTree>
    <p:extLst>
      <p:ext uri="{BB962C8B-B14F-4D97-AF65-F5344CB8AC3E}">
        <p14:creationId xmlns:p14="http://schemas.microsoft.com/office/powerpoint/2010/main" val="628534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ew picture">
            <a:extLst>
              <a:ext uri="{FF2B5EF4-FFF2-40B4-BE49-F238E27FC236}">
                <a16:creationId xmlns:a16="http://schemas.microsoft.com/office/drawing/2014/main" id="{0957EEC3-46F0-C752-CDC9-DBE28BAF7556}"/>
              </a:ext>
            </a:extLst>
          </p:cNvPr>
          <p:cNvPicPr/>
          <p:nvPr/>
        </p:nvPicPr>
        <p:blipFill rotWithShape="1">
          <a:blip r:embed="rId3"/>
          <a:srcRect r="49391" b="50174"/>
          <a:stretch/>
        </p:blipFill>
        <p:spPr>
          <a:xfrm>
            <a:off x="6410158" y="158067"/>
            <a:ext cx="4853448" cy="3270933"/>
          </a:xfrm>
          <a:prstGeom prst="rect">
            <a:avLst/>
          </a:prstGeom>
        </p:spPr>
      </p:pic>
      <p:sp>
        <p:nvSpPr>
          <p:cNvPr id="5" name="Content Placeholder 2">
            <a:extLst>
              <a:ext uri="{FF2B5EF4-FFF2-40B4-BE49-F238E27FC236}">
                <a16:creationId xmlns:a16="http://schemas.microsoft.com/office/drawing/2014/main" id="{EF06AAC6-69DA-6FFE-20BB-7897DACEF8C2}"/>
              </a:ext>
            </a:extLst>
          </p:cNvPr>
          <p:cNvSpPr>
            <a:spLocks noGrp="1"/>
          </p:cNvSpPr>
          <p:nvPr>
            <p:ph idx="1"/>
          </p:nvPr>
        </p:nvSpPr>
        <p:spPr>
          <a:xfrm>
            <a:off x="995626" y="2019518"/>
            <a:ext cx="5052265" cy="2818963"/>
          </a:xfrm>
        </p:spPr>
        <p:txBody>
          <a:bodyPr/>
          <a:lstStyle/>
          <a:p>
            <a:r>
              <a:rPr lang="en-US" dirty="0"/>
              <a:t>Mating strategy</a:t>
            </a:r>
          </a:p>
          <a:p>
            <a:r>
              <a:rPr lang="en-US" dirty="0"/>
              <a:t>Dispersal</a:t>
            </a:r>
          </a:p>
          <a:p>
            <a:r>
              <a:rPr lang="en-US" dirty="0"/>
              <a:t>Self-fertilization</a:t>
            </a:r>
          </a:p>
          <a:p>
            <a:r>
              <a:rPr lang="en-US" dirty="0"/>
              <a:t>Mate choice</a:t>
            </a:r>
          </a:p>
          <a:p>
            <a:r>
              <a:rPr lang="en-US" dirty="0" err="1"/>
              <a:t>etc</a:t>
            </a:r>
            <a:endParaRPr lang="en-US" dirty="0"/>
          </a:p>
        </p:txBody>
      </p:sp>
      <p:sp>
        <p:nvSpPr>
          <p:cNvPr id="6" name="Title 1">
            <a:extLst>
              <a:ext uri="{FF2B5EF4-FFF2-40B4-BE49-F238E27FC236}">
                <a16:creationId xmlns:a16="http://schemas.microsoft.com/office/drawing/2014/main" id="{76D76B58-A5B4-0589-9670-D7385D224EF5}"/>
              </a:ext>
            </a:extLst>
          </p:cNvPr>
          <p:cNvSpPr txBox="1">
            <a:spLocks/>
          </p:cNvSpPr>
          <p:nvPr/>
        </p:nvSpPr>
        <p:spPr>
          <a:xfrm>
            <a:off x="277252" y="0"/>
            <a:ext cx="5155359" cy="9368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What influences F</a:t>
            </a:r>
            <a:r>
              <a:rPr lang="en-US" baseline="-25000" dirty="0"/>
              <a:t>IS</a:t>
            </a:r>
            <a:r>
              <a:rPr lang="en-US" dirty="0"/>
              <a:t>?</a:t>
            </a:r>
          </a:p>
        </p:txBody>
      </p:sp>
      <p:sp>
        <p:nvSpPr>
          <p:cNvPr id="9" name="TextBox 8">
            <a:extLst>
              <a:ext uri="{FF2B5EF4-FFF2-40B4-BE49-F238E27FC236}">
                <a16:creationId xmlns:a16="http://schemas.microsoft.com/office/drawing/2014/main" id="{7D675FAB-EA81-8BE2-A2D6-4F48567D32E3}"/>
              </a:ext>
            </a:extLst>
          </p:cNvPr>
          <p:cNvSpPr txBox="1"/>
          <p:nvPr/>
        </p:nvSpPr>
        <p:spPr>
          <a:xfrm>
            <a:off x="353990" y="6304589"/>
            <a:ext cx="2500941" cy="369332"/>
          </a:xfrm>
          <a:prstGeom prst="rect">
            <a:avLst/>
          </a:prstGeom>
          <a:noFill/>
        </p:spPr>
        <p:txBody>
          <a:bodyPr wrap="none" rtlCol="0">
            <a:spAutoFit/>
          </a:bodyPr>
          <a:lstStyle/>
          <a:p>
            <a:r>
              <a:rPr lang="en-US" dirty="0" err="1"/>
              <a:t>Edmands</a:t>
            </a:r>
            <a:r>
              <a:rPr lang="en-US" dirty="0"/>
              <a:t> and Potts 1997</a:t>
            </a:r>
          </a:p>
        </p:txBody>
      </p:sp>
      <p:pic>
        <p:nvPicPr>
          <p:cNvPr id="10" name="New picture">
            <a:extLst>
              <a:ext uri="{FF2B5EF4-FFF2-40B4-BE49-F238E27FC236}">
                <a16:creationId xmlns:a16="http://schemas.microsoft.com/office/drawing/2014/main" id="{C5C5C089-2B8A-6252-E64C-AB934CF42F0D}"/>
              </a:ext>
            </a:extLst>
          </p:cNvPr>
          <p:cNvPicPr/>
          <p:nvPr/>
        </p:nvPicPr>
        <p:blipFill rotWithShape="1">
          <a:blip r:embed="rId3"/>
          <a:srcRect l="48864" b="50174"/>
          <a:stretch/>
        </p:blipFill>
        <p:spPr>
          <a:xfrm>
            <a:off x="6292422" y="3429000"/>
            <a:ext cx="4903952" cy="3270933"/>
          </a:xfrm>
          <a:prstGeom prst="rect">
            <a:avLst/>
          </a:prstGeom>
        </p:spPr>
      </p:pic>
    </p:spTree>
    <p:extLst>
      <p:ext uri="{BB962C8B-B14F-4D97-AF65-F5344CB8AC3E}">
        <p14:creationId xmlns:p14="http://schemas.microsoft.com/office/powerpoint/2010/main" val="215124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F5D4F-8876-4940-A407-79F8F17C4A47}"/>
              </a:ext>
            </a:extLst>
          </p:cNvPr>
          <p:cNvSpPr>
            <a:spLocks noGrp="1"/>
          </p:cNvSpPr>
          <p:nvPr>
            <p:ph type="title"/>
          </p:nvPr>
        </p:nvSpPr>
        <p:spPr>
          <a:xfrm>
            <a:off x="207579" y="136762"/>
            <a:ext cx="10515600" cy="1325563"/>
          </a:xfrm>
        </p:spPr>
        <p:txBody>
          <a:bodyPr/>
          <a:lstStyle/>
          <a:p>
            <a:r>
              <a:rPr lang="en-DE" dirty="0"/>
              <a:t>Lamarck</a:t>
            </a:r>
          </a:p>
        </p:txBody>
      </p:sp>
      <p:sp>
        <p:nvSpPr>
          <p:cNvPr id="3" name="Content Placeholder 2">
            <a:extLst>
              <a:ext uri="{FF2B5EF4-FFF2-40B4-BE49-F238E27FC236}">
                <a16:creationId xmlns:a16="http://schemas.microsoft.com/office/drawing/2014/main" id="{EB26400E-D79E-4D44-918D-2A7D992A515A}"/>
              </a:ext>
            </a:extLst>
          </p:cNvPr>
          <p:cNvSpPr>
            <a:spLocks noGrp="1"/>
          </p:cNvSpPr>
          <p:nvPr>
            <p:ph idx="1"/>
          </p:nvPr>
        </p:nvSpPr>
        <p:spPr/>
        <p:txBody>
          <a:bodyPr/>
          <a:lstStyle/>
          <a:p>
            <a:r>
              <a:rPr lang="en-DE" dirty="0"/>
              <a:t>Knew the earth was old</a:t>
            </a:r>
          </a:p>
          <a:p>
            <a:endParaRPr lang="en-DE" dirty="0"/>
          </a:p>
          <a:p>
            <a:pPr marL="514350" indent="-514350">
              <a:buFont typeface="+mj-lt"/>
              <a:buAutoNum type="arabicPeriod"/>
            </a:pPr>
            <a:r>
              <a:rPr lang="en-US" dirty="0"/>
              <a:t>L</a:t>
            </a:r>
            <a:r>
              <a:rPr lang="en-DE" dirty="0"/>
              <a:t>ife evolved towards complexity</a:t>
            </a:r>
          </a:p>
          <a:p>
            <a:pPr marL="514350" indent="-514350">
              <a:buFont typeface="+mj-lt"/>
              <a:buAutoNum type="arabicPeriod"/>
            </a:pPr>
            <a:r>
              <a:rPr lang="en-US" dirty="0"/>
              <a:t>Inheritance of acquired characteristics</a:t>
            </a:r>
          </a:p>
          <a:p>
            <a:pPr marL="514350" indent="-514350">
              <a:buFont typeface="+mj-lt"/>
              <a:buAutoNum type="arabicPeriod"/>
            </a:pPr>
            <a:endParaRPr lang="en-DE" dirty="0"/>
          </a:p>
          <a:p>
            <a:endParaRPr lang="en-DE" dirty="0"/>
          </a:p>
          <a:p>
            <a:endParaRPr lang="en-DE" dirty="0"/>
          </a:p>
        </p:txBody>
      </p:sp>
      <p:pic>
        <p:nvPicPr>
          <p:cNvPr id="45058" name="Picture 2">
            <a:extLst>
              <a:ext uri="{FF2B5EF4-FFF2-40B4-BE49-F238E27FC236}">
                <a16:creationId xmlns:a16="http://schemas.microsoft.com/office/drawing/2014/main" id="{191D6FB7-854D-3F45-BAFD-D0BF05739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5427" y="2076450"/>
            <a:ext cx="2794000" cy="2705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2D8B77-9987-E141-B19E-8F2D613B1741}"/>
              </a:ext>
            </a:extLst>
          </p:cNvPr>
          <p:cNvSpPr txBox="1"/>
          <p:nvPr/>
        </p:nvSpPr>
        <p:spPr>
          <a:xfrm>
            <a:off x="9236751" y="4781550"/>
            <a:ext cx="1191352" cy="369332"/>
          </a:xfrm>
          <a:prstGeom prst="rect">
            <a:avLst/>
          </a:prstGeom>
          <a:noFill/>
        </p:spPr>
        <p:txBody>
          <a:bodyPr wrap="none" rtlCol="0">
            <a:spAutoFit/>
          </a:bodyPr>
          <a:lstStyle/>
          <a:p>
            <a:r>
              <a:rPr lang="en-DE" dirty="0"/>
              <a:t>1744-1829</a:t>
            </a:r>
          </a:p>
        </p:txBody>
      </p:sp>
      <p:sp>
        <p:nvSpPr>
          <p:cNvPr id="5" name="Rectangle 4">
            <a:extLst>
              <a:ext uri="{FF2B5EF4-FFF2-40B4-BE49-F238E27FC236}">
                <a16:creationId xmlns:a16="http://schemas.microsoft.com/office/drawing/2014/main" id="{733643AC-C117-D44E-B33F-48C6D55FAF34}"/>
              </a:ext>
            </a:extLst>
          </p:cNvPr>
          <p:cNvSpPr/>
          <p:nvPr/>
        </p:nvSpPr>
        <p:spPr>
          <a:xfrm>
            <a:off x="7139025" y="6262042"/>
            <a:ext cx="5162682" cy="461665"/>
          </a:xfrm>
          <a:prstGeom prst="rect">
            <a:avLst/>
          </a:prstGeom>
        </p:spPr>
        <p:txBody>
          <a:bodyPr wrap="square">
            <a:spAutoFit/>
          </a:bodyPr>
          <a:lstStyle/>
          <a:p>
            <a:r>
              <a:rPr lang="en-DE" sz="1200" dirty="0"/>
              <a:t>From Sandritaverooka - Eigenes Werk, CC BY-SA 4.0, https://commons.wikimedia.org/w/index.php?curid=40890964</a:t>
            </a:r>
          </a:p>
        </p:txBody>
      </p:sp>
      <p:pic>
        <p:nvPicPr>
          <p:cNvPr id="45060" name="Picture 4">
            <a:extLst>
              <a:ext uri="{FF2B5EF4-FFF2-40B4-BE49-F238E27FC236}">
                <a16:creationId xmlns:a16="http://schemas.microsoft.com/office/drawing/2014/main" id="{05E01D6F-9718-8541-81EA-6E81BB1E50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660" y="4031087"/>
            <a:ext cx="5453512" cy="2526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21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A119FD-3EC1-0653-1CAD-832B8DE9F1FE}"/>
              </a:ext>
            </a:extLst>
          </p:cNvPr>
          <p:cNvSpPr txBox="1"/>
          <p:nvPr/>
        </p:nvSpPr>
        <p:spPr>
          <a:xfrm>
            <a:off x="1900336" y="936856"/>
            <a:ext cx="2892074" cy="1631216"/>
          </a:xfrm>
          <a:prstGeom prst="rect">
            <a:avLst/>
          </a:prstGeom>
          <a:noFill/>
        </p:spPr>
        <p:txBody>
          <a:bodyPr wrap="none" rtlCol="0">
            <a:spAutoFit/>
          </a:bodyPr>
          <a:lstStyle/>
          <a:p>
            <a:r>
              <a:rPr lang="en-US" sz="2800" b="0" i="1" dirty="0" err="1">
                <a:solidFill>
                  <a:srgbClr val="2A2A2A"/>
                </a:solidFill>
                <a:effectLst/>
                <a:latin typeface="+mj-lt"/>
              </a:rPr>
              <a:t>Epiactis</a:t>
            </a:r>
            <a:r>
              <a:rPr lang="en-US" sz="2800" b="0" i="1" dirty="0">
                <a:solidFill>
                  <a:srgbClr val="2A2A2A"/>
                </a:solidFill>
                <a:effectLst/>
                <a:latin typeface="+mj-lt"/>
              </a:rPr>
              <a:t> </a:t>
            </a:r>
            <a:r>
              <a:rPr lang="en-US" sz="2800" b="0" i="1" dirty="0" err="1">
                <a:solidFill>
                  <a:srgbClr val="2A2A2A"/>
                </a:solidFill>
                <a:effectLst/>
                <a:latin typeface="+mj-lt"/>
              </a:rPr>
              <a:t>lisbethae</a:t>
            </a:r>
            <a:r>
              <a:rPr lang="en-US" sz="2800" b="0" i="1" dirty="0">
                <a:solidFill>
                  <a:srgbClr val="2A2A2A"/>
                </a:solidFill>
                <a:effectLst/>
                <a:latin typeface="+mj-lt"/>
              </a:rPr>
              <a:t>:</a:t>
            </a:r>
          </a:p>
          <a:p>
            <a:pPr marL="285750" indent="-285750">
              <a:buFont typeface="Arial" panose="020B0604020202020204" pitchFamily="34" charset="0"/>
              <a:buChar char="•"/>
            </a:pPr>
            <a:r>
              <a:rPr lang="en-US" sz="2400" dirty="0">
                <a:solidFill>
                  <a:srgbClr val="2A2A2A"/>
                </a:solidFill>
                <a:latin typeface="+mj-lt"/>
              </a:rPr>
              <a:t>Internal fertilization</a:t>
            </a:r>
          </a:p>
          <a:p>
            <a:pPr marL="285750" indent="-285750">
              <a:buFont typeface="Arial" panose="020B0604020202020204" pitchFamily="34" charset="0"/>
              <a:buChar char="•"/>
            </a:pPr>
            <a:r>
              <a:rPr lang="en-US" sz="2400" dirty="0">
                <a:solidFill>
                  <a:srgbClr val="2A2A2A"/>
                </a:solidFill>
                <a:latin typeface="+mj-lt"/>
              </a:rPr>
              <a:t>Brooder</a:t>
            </a:r>
          </a:p>
          <a:p>
            <a:pPr marL="285750" indent="-285750">
              <a:buFont typeface="Arial" panose="020B0604020202020204" pitchFamily="34" charset="0"/>
              <a:buChar char="•"/>
            </a:pPr>
            <a:r>
              <a:rPr lang="en-US" sz="2400" dirty="0">
                <a:solidFill>
                  <a:srgbClr val="2A2A2A"/>
                </a:solidFill>
                <a:latin typeface="+mj-lt"/>
              </a:rPr>
              <a:t>Crawl away larvae</a:t>
            </a:r>
            <a:endParaRPr lang="en-US" sz="2400" dirty="0">
              <a:latin typeface="+mj-lt"/>
            </a:endParaRPr>
          </a:p>
        </p:txBody>
      </p:sp>
      <p:pic>
        <p:nvPicPr>
          <p:cNvPr id="5" name="Picture 2" descr="Epiactis lisbethae">
            <a:extLst>
              <a:ext uri="{FF2B5EF4-FFF2-40B4-BE49-F238E27FC236}">
                <a16:creationId xmlns:a16="http://schemas.microsoft.com/office/drawing/2014/main" id="{FADB89E6-E927-1E8C-B2DC-EFD1B0C5D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336" y="3257663"/>
            <a:ext cx="2516721" cy="25929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CD91B4-8783-67D2-76EC-F199929B81D8}"/>
              </a:ext>
            </a:extLst>
          </p:cNvPr>
          <p:cNvSpPr txBox="1"/>
          <p:nvPr/>
        </p:nvSpPr>
        <p:spPr>
          <a:xfrm>
            <a:off x="353990" y="6304589"/>
            <a:ext cx="2500941" cy="369332"/>
          </a:xfrm>
          <a:prstGeom prst="rect">
            <a:avLst/>
          </a:prstGeom>
          <a:noFill/>
        </p:spPr>
        <p:txBody>
          <a:bodyPr wrap="none" rtlCol="0">
            <a:spAutoFit/>
          </a:bodyPr>
          <a:lstStyle/>
          <a:p>
            <a:r>
              <a:rPr lang="en-US" dirty="0" err="1"/>
              <a:t>Edmands</a:t>
            </a:r>
            <a:r>
              <a:rPr lang="en-US" dirty="0"/>
              <a:t> and Potts 1997</a:t>
            </a:r>
          </a:p>
        </p:txBody>
      </p:sp>
      <p:sp>
        <p:nvSpPr>
          <p:cNvPr id="7" name="Title 1">
            <a:extLst>
              <a:ext uri="{FF2B5EF4-FFF2-40B4-BE49-F238E27FC236}">
                <a16:creationId xmlns:a16="http://schemas.microsoft.com/office/drawing/2014/main" id="{103BC1CA-EB8D-36ED-1F70-B77EA0B013DE}"/>
              </a:ext>
            </a:extLst>
          </p:cNvPr>
          <p:cNvSpPr txBox="1">
            <a:spLocks/>
          </p:cNvSpPr>
          <p:nvPr/>
        </p:nvSpPr>
        <p:spPr>
          <a:xfrm>
            <a:off x="277252" y="0"/>
            <a:ext cx="5155359" cy="9368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What influences F</a:t>
            </a:r>
            <a:r>
              <a:rPr lang="en-US" baseline="-25000" dirty="0"/>
              <a:t>IS</a:t>
            </a:r>
            <a:r>
              <a:rPr lang="en-US" dirty="0"/>
              <a:t>?</a:t>
            </a:r>
          </a:p>
        </p:txBody>
      </p:sp>
      <p:sp>
        <p:nvSpPr>
          <p:cNvPr id="8" name="TextBox 7">
            <a:extLst>
              <a:ext uri="{FF2B5EF4-FFF2-40B4-BE49-F238E27FC236}">
                <a16:creationId xmlns:a16="http://schemas.microsoft.com/office/drawing/2014/main" id="{88C7EE64-FCFB-32A7-F1C7-6A1277D1364B}"/>
              </a:ext>
            </a:extLst>
          </p:cNvPr>
          <p:cNvSpPr txBox="1"/>
          <p:nvPr/>
        </p:nvSpPr>
        <p:spPr>
          <a:xfrm>
            <a:off x="7202960" y="936856"/>
            <a:ext cx="4026423" cy="1261884"/>
          </a:xfrm>
          <a:prstGeom prst="rect">
            <a:avLst/>
          </a:prstGeom>
          <a:noFill/>
        </p:spPr>
        <p:txBody>
          <a:bodyPr wrap="none" rtlCol="0">
            <a:spAutoFit/>
          </a:bodyPr>
          <a:lstStyle/>
          <a:p>
            <a:r>
              <a:rPr lang="en-US" sz="2800" i="1" dirty="0" err="1">
                <a:latin typeface="+mj-lt"/>
              </a:rPr>
              <a:t>Anthopleura</a:t>
            </a:r>
            <a:r>
              <a:rPr lang="en-US" sz="2800" i="1" dirty="0">
                <a:latin typeface="+mj-lt"/>
              </a:rPr>
              <a:t> </a:t>
            </a:r>
            <a:r>
              <a:rPr lang="en-US" sz="2800" i="1" dirty="0" err="1">
                <a:latin typeface="+mj-lt"/>
              </a:rPr>
              <a:t>elegantissima</a:t>
            </a:r>
            <a:endParaRPr lang="en-US" sz="2800" i="1" dirty="0">
              <a:latin typeface="+mj-lt"/>
            </a:endParaRPr>
          </a:p>
          <a:p>
            <a:pPr marL="285750" indent="-285750">
              <a:buFont typeface="Arial" panose="020B0604020202020204" pitchFamily="34" charset="0"/>
              <a:buChar char="•"/>
            </a:pPr>
            <a:r>
              <a:rPr lang="en-US" sz="2400" dirty="0">
                <a:solidFill>
                  <a:srgbClr val="2A2A2A"/>
                </a:solidFill>
                <a:latin typeface="+mj-lt"/>
              </a:rPr>
              <a:t>Broadcast spawning</a:t>
            </a:r>
          </a:p>
          <a:p>
            <a:pPr marL="285750" indent="-285750">
              <a:buFont typeface="Arial" panose="020B0604020202020204" pitchFamily="34" charset="0"/>
              <a:buChar char="•"/>
            </a:pPr>
            <a:r>
              <a:rPr lang="en-US" sz="2400" dirty="0">
                <a:solidFill>
                  <a:srgbClr val="2A2A2A"/>
                </a:solidFill>
                <a:latin typeface="+mj-lt"/>
              </a:rPr>
              <a:t>Planktonic larvae</a:t>
            </a:r>
            <a:endParaRPr lang="en-US" sz="2400" dirty="0">
              <a:latin typeface="+mj-lt"/>
            </a:endParaRPr>
          </a:p>
        </p:txBody>
      </p:sp>
      <p:sp>
        <p:nvSpPr>
          <p:cNvPr id="11" name="TextBox 10">
            <a:extLst>
              <a:ext uri="{FF2B5EF4-FFF2-40B4-BE49-F238E27FC236}">
                <a16:creationId xmlns:a16="http://schemas.microsoft.com/office/drawing/2014/main" id="{9795CDB7-8954-506E-3FAC-9715236BC7BE}"/>
              </a:ext>
            </a:extLst>
          </p:cNvPr>
          <p:cNvSpPr txBox="1"/>
          <p:nvPr/>
        </p:nvSpPr>
        <p:spPr>
          <a:xfrm>
            <a:off x="2507716" y="2570298"/>
            <a:ext cx="1301959" cy="461665"/>
          </a:xfrm>
          <a:prstGeom prst="rect">
            <a:avLst/>
          </a:prstGeom>
          <a:noFill/>
        </p:spPr>
        <p:txBody>
          <a:bodyPr wrap="none" rtlCol="0">
            <a:spAutoFit/>
          </a:bodyPr>
          <a:lstStyle/>
          <a:p>
            <a:r>
              <a:rPr lang="en-US" sz="2400" dirty="0">
                <a:solidFill>
                  <a:srgbClr val="2A2A2A"/>
                </a:solidFill>
                <a:latin typeface="+mj-lt"/>
              </a:rPr>
              <a:t>F</a:t>
            </a:r>
            <a:r>
              <a:rPr lang="en-US" sz="2400" baseline="-25000" dirty="0">
                <a:solidFill>
                  <a:srgbClr val="2A2A2A"/>
                </a:solidFill>
                <a:latin typeface="+mj-lt"/>
              </a:rPr>
              <a:t>IS</a:t>
            </a:r>
            <a:r>
              <a:rPr lang="en-US" sz="2400" dirty="0">
                <a:solidFill>
                  <a:srgbClr val="2A2A2A"/>
                </a:solidFill>
                <a:latin typeface="+mj-lt"/>
              </a:rPr>
              <a:t> = 0.95</a:t>
            </a:r>
          </a:p>
        </p:txBody>
      </p:sp>
      <p:sp>
        <p:nvSpPr>
          <p:cNvPr id="12" name="TextBox 11">
            <a:extLst>
              <a:ext uri="{FF2B5EF4-FFF2-40B4-BE49-F238E27FC236}">
                <a16:creationId xmlns:a16="http://schemas.microsoft.com/office/drawing/2014/main" id="{8FF285E7-E159-F2B5-BDED-043D98F301D1}"/>
              </a:ext>
            </a:extLst>
          </p:cNvPr>
          <p:cNvSpPr txBox="1"/>
          <p:nvPr/>
        </p:nvSpPr>
        <p:spPr>
          <a:xfrm>
            <a:off x="8342203" y="2568072"/>
            <a:ext cx="1301959" cy="461665"/>
          </a:xfrm>
          <a:prstGeom prst="rect">
            <a:avLst/>
          </a:prstGeom>
          <a:noFill/>
        </p:spPr>
        <p:txBody>
          <a:bodyPr wrap="none" rtlCol="0">
            <a:spAutoFit/>
          </a:bodyPr>
          <a:lstStyle/>
          <a:p>
            <a:r>
              <a:rPr lang="en-US" sz="2400" dirty="0">
                <a:solidFill>
                  <a:srgbClr val="2A2A2A"/>
                </a:solidFill>
                <a:latin typeface="+mj-lt"/>
              </a:rPr>
              <a:t>F</a:t>
            </a:r>
            <a:r>
              <a:rPr lang="en-US" sz="2400" baseline="-25000" dirty="0">
                <a:solidFill>
                  <a:srgbClr val="2A2A2A"/>
                </a:solidFill>
                <a:latin typeface="+mj-lt"/>
              </a:rPr>
              <a:t>IS</a:t>
            </a:r>
            <a:r>
              <a:rPr lang="en-US" sz="2400" dirty="0">
                <a:solidFill>
                  <a:srgbClr val="2A2A2A"/>
                </a:solidFill>
                <a:latin typeface="+mj-lt"/>
              </a:rPr>
              <a:t> = 0.20</a:t>
            </a:r>
          </a:p>
        </p:txBody>
      </p:sp>
      <p:sp>
        <p:nvSpPr>
          <p:cNvPr id="13" name="TextBox 12">
            <a:extLst>
              <a:ext uri="{FF2B5EF4-FFF2-40B4-BE49-F238E27FC236}">
                <a16:creationId xmlns:a16="http://schemas.microsoft.com/office/drawing/2014/main" id="{64CE9156-C7A1-5659-FA60-839C44729026}"/>
              </a:ext>
            </a:extLst>
          </p:cNvPr>
          <p:cNvSpPr txBox="1"/>
          <p:nvPr/>
        </p:nvSpPr>
        <p:spPr>
          <a:xfrm>
            <a:off x="5760111" y="6527485"/>
            <a:ext cx="6431889" cy="276999"/>
          </a:xfrm>
          <a:prstGeom prst="rect">
            <a:avLst/>
          </a:prstGeom>
          <a:noFill/>
        </p:spPr>
        <p:txBody>
          <a:bodyPr wrap="none" rtlCol="0">
            <a:spAutoFit/>
          </a:bodyPr>
          <a:lstStyle/>
          <a:p>
            <a:r>
              <a:rPr lang="en-US" sz="1200" dirty="0"/>
              <a:t>By </a:t>
            </a:r>
            <a:r>
              <a:rPr lang="en-US" sz="1200" dirty="0" err="1"/>
              <a:t>Davefoc</a:t>
            </a:r>
            <a:r>
              <a:rPr lang="en-US" sz="1200" dirty="0"/>
              <a:t> - Own work, CC BY-SA 3.0, https://</a:t>
            </a:r>
            <a:r>
              <a:rPr lang="en-US" sz="1200" dirty="0" err="1"/>
              <a:t>commons.wikimedia.org</a:t>
            </a:r>
            <a:r>
              <a:rPr lang="en-US" sz="1200" dirty="0"/>
              <a:t>/w/</a:t>
            </a:r>
            <a:r>
              <a:rPr lang="en-US" sz="1200" dirty="0" err="1"/>
              <a:t>index.php?curid</a:t>
            </a:r>
            <a:r>
              <a:rPr lang="en-US" sz="1200" dirty="0"/>
              <a:t>=8347171</a:t>
            </a:r>
          </a:p>
        </p:txBody>
      </p:sp>
      <p:pic>
        <p:nvPicPr>
          <p:cNvPr id="4100" name="Picture 4">
            <a:extLst>
              <a:ext uri="{FF2B5EF4-FFF2-40B4-BE49-F238E27FC236}">
                <a16:creationId xmlns:a16="http://schemas.microsoft.com/office/drawing/2014/main" id="{BEFA35D1-49B9-7BD9-F38F-29BB74AB9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8804" y="3257662"/>
            <a:ext cx="3554502" cy="259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24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51607-DEA7-914F-BD5F-C48FF3DFB490}"/>
              </a:ext>
            </a:extLst>
          </p:cNvPr>
          <p:cNvSpPr>
            <a:spLocks noGrp="1"/>
          </p:cNvSpPr>
          <p:nvPr>
            <p:ph type="ctrTitle"/>
          </p:nvPr>
        </p:nvSpPr>
        <p:spPr/>
        <p:txBody>
          <a:bodyPr/>
          <a:lstStyle/>
          <a:p>
            <a:r>
              <a:rPr lang="en-DE" dirty="0"/>
              <a:t>Drift, mutation, and selection</a:t>
            </a:r>
          </a:p>
        </p:txBody>
      </p:sp>
      <p:sp>
        <p:nvSpPr>
          <p:cNvPr id="3" name="Subtitle 2">
            <a:extLst>
              <a:ext uri="{FF2B5EF4-FFF2-40B4-BE49-F238E27FC236}">
                <a16:creationId xmlns:a16="http://schemas.microsoft.com/office/drawing/2014/main" id="{7E90E204-AE02-CD4E-9E93-F3B961515AFF}"/>
              </a:ext>
            </a:extLst>
          </p:cNvPr>
          <p:cNvSpPr>
            <a:spLocks noGrp="1"/>
          </p:cNvSpPr>
          <p:nvPr>
            <p:ph type="subTitle" idx="1"/>
          </p:nvPr>
        </p:nvSpPr>
        <p:spPr/>
        <p:txBody>
          <a:bodyPr/>
          <a:lstStyle/>
          <a:p>
            <a:endParaRPr lang="en-DE" dirty="0"/>
          </a:p>
        </p:txBody>
      </p:sp>
    </p:spTree>
    <p:extLst>
      <p:ext uri="{BB962C8B-B14F-4D97-AF65-F5344CB8AC3E}">
        <p14:creationId xmlns:p14="http://schemas.microsoft.com/office/powerpoint/2010/main" val="1677610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B26C9-A227-C148-A695-85CA28B30138}"/>
              </a:ext>
            </a:extLst>
          </p:cNvPr>
          <p:cNvSpPr>
            <a:spLocks noGrp="1"/>
          </p:cNvSpPr>
          <p:nvPr>
            <p:ph type="title"/>
          </p:nvPr>
        </p:nvSpPr>
        <p:spPr>
          <a:xfrm>
            <a:off x="57617" y="137506"/>
            <a:ext cx="11296183" cy="936856"/>
          </a:xfrm>
        </p:spPr>
        <p:txBody>
          <a:bodyPr>
            <a:normAutofit fontScale="90000"/>
          </a:bodyPr>
          <a:lstStyle/>
          <a:p>
            <a:r>
              <a:rPr lang="en-DE" dirty="0"/>
              <a:t>How and why do allele frequencies change through time?</a:t>
            </a:r>
            <a:br>
              <a:rPr lang="en-DE" dirty="0"/>
            </a:br>
            <a:endParaRPr lang="en-DE" dirty="0"/>
          </a:p>
        </p:txBody>
      </p:sp>
      <p:sp>
        <p:nvSpPr>
          <p:cNvPr id="3" name="Content Placeholder 2">
            <a:extLst>
              <a:ext uri="{FF2B5EF4-FFF2-40B4-BE49-F238E27FC236}">
                <a16:creationId xmlns:a16="http://schemas.microsoft.com/office/drawing/2014/main" id="{F0DFBF11-DEFD-5248-84E0-979B66BBC371}"/>
              </a:ext>
            </a:extLst>
          </p:cNvPr>
          <p:cNvSpPr>
            <a:spLocks noGrp="1"/>
          </p:cNvSpPr>
          <p:nvPr>
            <p:ph idx="1"/>
          </p:nvPr>
        </p:nvSpPr>
        <p:spPr/>
        <p:txBody>
          <a:bodyPr/>
          <a:lstStyle/>
          <a:p>
            <a:pPr lvl="1"/>
            <a:r>
              <a:rPr lang="en-DE" dirty="0"/>
              <a:t>What contributes to evolution?</a:t>
            </a:r>
          </a:p>
          <a:p>
            <a:endParaRPr lang="en-DE" dirty="0"/>
          </a:p>
          <a:p>
            <a:r>
              <a:rPr lang="en-DE" dirty="0"/>
              <a:t>Two main factors:</a:t>
            </a:r>
          </a:p>
          <a:p>
            <a:pPr lvl="1"/>
            <a:r>
              <a:rPr lang="en-DE" dirty="0"/>
              <a:t>Drift</a:t>
            </a:r>
          </a:p>
          <a:p>
            <a:pPr lvl="1"/>
            <a:r>
              <a:rPr lang="en-DE" dirty="0"/>
              <a:t>Selection</a:t>
            </a:r>
          </a:p>
        </p:txBody>
      </p:sp>
      <p:sp>
        <p:nvSpPr>
          <p:cNvPr id="4" name="TextBox 3">
            <a:extLst>
              <a:ext uri="{FF2B5EF4-FFF2-40B4-BE49-F238E27FC236}">
                <a16:creationId xmlns:a16="http://schemas.microsoft.com/office/drawing/2014/main" id="{A2E4DEAF-AB19-A64B-8477-CBFE1AF12749}"/>
              </a:ext>
            </a:extLst>
          </p:cNvPr>
          <p:cNvSpPr txBox="1"/>
          <p:nvPr/>
        </p:nvSpPr>
        <p:spPr>
          <a:xfrm>
            <a:off x="7886321" y="3157365"/>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5" name="TextBox 4">
            <a:extLst>
              <a:ext uri="{FF2B5EF4-FFF2-40B4-BE49-F238E27FC236}">
                <a16:creationId xmlns:a16="http://schemas.microsoft.com/office/drawing/2014/main" id="{21048E3A-25F4-EB4A-BB07-D3F2107470A1}"/>
              </a:ext>
            </a:extLst>
          </p:cNvPr>
          <p:cNvSpPr txBox="1"/>
          <p:nvPr/>
        </p:nvSpPr>
        <p:spPr>
          <a:xfrm>
            <a:off x="8429534" y="3759164"/>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6" name="TextBox 5">
            <a:extLst>
              <a:ext uri="{FF2B5EF4-FFF2-40B4-BE49-F238E27FC236}">
                <a16:creationId xmlns:a16="http://schemas.microsoft.com/office/drawing/2014/main" id="{F72711A6-7089-B246-AFAF-829DDB833AB9}"/>
              </a:ext>
            </a:extLst>
          </p:cNvPr>
          <p:cNvSpPr txBox="1"/>
          <p:nvPr/>
        </p:nvSpPr>
        <p:spPr>
          <a:xfrm>
            <a:off x="8918770" y="2895266"/>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7" name="TextBox 6">
            <a:extLst>
              <a:ext uri="{FF2B5EF4-FFF2-40B4-BE49-F238E27FC236}">
                <a16:creationId xmlns:a16="http://schemas.microsoft.com/office/drawing/2014/main" id="{34918EE6-5EAE-8E49-8005-1BEEA0CC4632}"/>
              </a:ext>
            </a:extLst>
          </p:cNvPr>
          <p:cNvSpPr txBox="1"/>
          <p:nvPr/>
        </p:nvSpPr>
        <p:spPr>
          <a:xfrm>
            <a:off x="9768594" y="3530201"/>
            <a:ext cx="510076" cy="461665"/>
          </a:xfrm>
          <a:prstGeom prst="rect">
            <a:avLst/>
          </a:prstGeom>
          <a:solidFill>
            <a:schemeClr val="accent6">
              <a:lumMod val="60000"/>
              <a:lumOff val="40000"/>
            </a:schemeClr>
          </a:solidFill>
        </p:spPr>
        <p:txBody>
          <a:bodyPr wrap="none" rtlCol="0">
            <a:spAutoFit/>
          </a:bodyPr>
          <a:lstStyle/>
          <a:p>
            <a:r>
              <a:rPr lang="en-DE" sz="2400" dirty="0"/>
              <a:t>Aa</a:t>
            </a:r>
          </a:p>
        </p:txBody>
      </p:sp>
      <p:sp>
        <p:nvSpPr>
          <p:cNvPr id="8" name="TextBox 7">
            <a:extLst>
              <a:ext uri="{FF2B5EF4-FFF2-40B4-BE49-F238E27FC236}">
                <a16:creationId xmlns:a16="http://schemas.microsoft.com/office/drawing/2014/main" id="{B779E69C-5941-9148-A33A-231398FB2018}"/>
              </a:ext>
            </a:extLst>
          </p:cNvPr>
          <p:cNvSpPr txBox="1"/>
          <p:nvPr/>
        </p:nvSpPr>
        <p:spPr>
          <a:xfrm>
            <a:off x="7372814" y="4222699"/>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9" name="TextBox 8">
            <a:extLst>
              <a:ext uri="{FF2B5EF4-FFF2-40B4-BE49-F238E27FC236}">
                <a16:creationId xmlns:a16="http://schemas.microsoft.com/office/drawing/2014/main" id="{1C074ED2-9D2E-E24D-BCC9-B4A3343AABFF}"/>
              </a:ext>
            </a:extLst>
          </p:cNvPr>
          <p:cNvSpPr txBox="1"/>
          <p:nvPr/>
        </p:nvSpPr>
        <p:spPr>
          <a:xfrm>
            <a:off x="7043185" y="3429001"/>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0" name="TextBox 9">
            <a:extLst>
              <a:ext uri="{FF2B5EF4-FFF2-40B4-BE49-F238E27FC236}">
                <a16:creationId xmlns:a16="http://schemas.microsoft.com/office/drawing/2014/main" id="{925B508D-D752-E64B-A314-9B5EFB3E8328}"/>
              </a:ext>
            </a:extLst>
          </p:cNvPr>
          <p:cNvSpPr txBox="1"/>
          <p:nvPr/>
        </p:nvSpPr>
        <p:spPr>
          <a:xfrm>
            <a:off x="9136362" y="3429000"/>
            <a:ext cx="540533" cy="461665"/>
          </a:xfrm>
          <a:prstGeom prst="rect">
            <a:avLst/>
          </a:prstGeom>
          <a:solidFill>
            <a:schemeClr val="accent1">
              <a:lumMod val="60000"/>
              <a:lumOff val="40000"/>
            </a:schemeClr>
          </a:solidFill>
        </p:spPr>
        <p:txBody>
          <a:bodyPr wrap="none" rtlCol="0">
            <a:spAutoFit/>
          </a:bodyPr>
          <a:lstStyle/>
          <a:p>
            <a:r>
              <a:rPr lang="en-DE" sz="2400" dirty="0"/>
              <a:t>AA</a:t>
            </a:r>
          </a:p>
        </p:txBody>
      </p:sp>
      <p:sp>
        <p:nvSpPr>
          <p:cNvPr id="11" name="TextBox 10">
            <a:extLst>
              <a:ext uri="{FF2B5EF4-FFF2-40B4-BE49-F238E27FC236}">
                <a16:creationId xmlns:a16="http://schemas.microsoft.com/office/drawing/2014/main" id="{855790BE-96A0-D341-8080-AF793EA559D6}"/>
              </a:ext>
            </a:extLst>
          </p:cNvPr>
          <p:cNvSpPr txBox="1"/>
          <p:nvPr/>
        </p:nvSpPr>
        <p:spPr>
          <a:xfrm>
            <a:off x="8375557" y="4453531"/>
            <a:ext cx="479618" cy="461665"/>
          </a:xfrm>
          <a:prstGeom prst="rect">
            <a:avLst/>
          </a:prstGeom>
          <a:solidFill>
            <a:schemeClr val="accent4">
              <a:lumMod val="60000"/>
              <a:lumOff val="40000"/>
            </a:schemeClr>
          </a:solidFill>
        </p:spPr>
        <p:txBody>
          <a:bodyPr wrap="none" rtlCol="0">
            <a:spAutoFit/>
          </a:bodyPr>
          <a:lstStyle/>
          <a:p>
            <a:r>
              <a:rPr lang="en-DE" sz="2400" dirty="0"/>
              <a:t>aa</a:t>
            </a:r>
          </a:p>
        </p:txBody>
      </p:sp>
      <p:sp>
        <p:nvSpPr>
          <p:cNvPr id="12" name="TextBox 11">
            <a:extLst>
              <a:ext uri="{FF2B5EF4-FFF2-40B4-BE49-F238E27FC236}">
                <a16:creationId xmlns:a16="http://schemas.microsoft.com/office/drawing/2014/main" id="{EE449F11-90CE-024E-AF58-459726A0F2AD}"/>
              </a:ext>
            </a:extLst>
          </p:cNvPr>
          <p:cNvSpPr txBox="1"/>
          <p:nvPr/>
        </p:nvSpPr>
        <p:spPr>
          <a:xfrm>
            <a:off x="7354363" y="2635303"/>
            <a:ext cx="479618" cy="461665"/>
          </a:xfrm>
          <a:prstGeom prst="rect">
            <a:avLst/>
          </a:prstGeom>
          <a:solidFill>
            <a:schemeClr val="accent4">
              <a:lumMod val="60000"/>
              <a:lumOff val="40000"/>
            </a:schemeClr>
          </a:solidFill>
        </p:spPr>
        <p:txBody>
          <a:bodyPr wrap="none" rtlCol="0">
            <a:spAutoFit/>
          </a:bodyPr>
          <a:lstStyle/>
          <a:p>
            <a:r>
              <a:rPr lang="en-DE" sz="2400" dirty="0"/>
              <a:t>aa</a:t>
            </a:r>
          </a:p>
        </p:txBody>
      </p:sp>
    </p:spTree>
    <p:extLst>
      <p:ext uri="{BB962C8B-B14F-4D97-AF65-F5344CB8AC3E}">
        <p14:creationId xmlns:p14="http://schemas.microsoft.com/office/powerpoint/2010/main" val="143737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4A844-F489-9049-818C-4EE322A0AF51}"/>
              </a:ext>
            </a:extLst>
          </p:cNvPr>
          <p:cNvSpPr>
            <a:spLocks noGrp="1"/>
          </p:cNvSpPr>
          <p:nvPr>
            <p:ph type="title"/>
          </p:nvPr>
        </p:nvSpPr>
        <p:spPr>
          <a:xfrm>
            <a:off x="0" y="135016"/>
            <a:ext cx="10515600" cy="936856"/>
          </a:xfrm>
        </p:spPr>
        <p:txBody>
          <a:bodyPr/>
          <a:lstStyle/>
          <a:p>
            <a:r>
              <a:rPr lang="en-DE" dirty="0"/>
              <a:t>Wright-Fisher Model</a:t>
            </a:r>
          </a:p>
        </p:txBody>
      </p:sp>
      <p:sp>
        <p:nvSpPr>
          <p:cNvPr id="3" name="Content Placeholder 2">
            <a:extLst>
              <a:ext uri="{FF2B5EF4-FFF2-40B4-BE49-F238E27FC236}">
                <a16:creationId xmlns:a16="http://schemas.microsoft.com/office/drawing/2014/main" id="{674DBE1C-44CB-5D4B-AC60-8C800EF55C39}"/>
              </a:ext>
            </a:extLst>
          </p:cNvPr>
          <p:cNvSpPr>
            <a:spLocks noGrp="1"/>
          </p:cNvSpPr>
          <p:nvPr>
            <p:ph idx="1"/>
          </p:nvPr>
        </p:nvSpPr>
        <p:spPr>
          <a:xfrm>
            <a:off x="215363" y="1118113"/>
            <a:ext cx="8195831" cy="4894573"/>
          </a:xfrm>
        </p:spPr>
        <p:txBody>
          <a:bodyPr>
            <a:normAutofit/>
          </a:bodyPr>
          <a:lstStyle/>
          <a:p>
            <a:r>
              <a:rPr lang="en-US" dirty="0"/>
              <a:t>G</a:t>
            </a:r>
            <a:r>
              <a:rPr lang="en-DE" dirty="0"/>
              <a:t>ene copies are randomly sampled from 1 generation to the next</a:t>
            </a:r>
          </a:p>
          <a:p>
            <a:pPr lvl="1"/>
            <a:r>
              <a:rPr lang="en-US" dirty="0"/>
              <a:t>no selection, no mutation, no migration, non-overlapping generation times and random mating</a:t>
            </a:r>
            <a:endParaRPr lang="en-DE" dirty="0"/>
          </a:p>
          <a:p>
            <a:endParaRPr lang="en-DE" sz="1100" dirty="0"/>
          </a:p>
          <a:p>
            <a:r>
              <a:rPr lang="en-DE" dirty="0"/>
              <a:t>T</a:t>
            </a:r>
            <a:r>
              <a:rPr lang="en-US" dirty="0"/>
              <a:t>h</a:t>
            </a:r>
            <a:r>
              <a:rPr lang="en-DE" dirty="0"/>
              <a:t>ink of a bag of marbles</a:t>
            </a:r>
          </a:p>
          <a:p>
            <a:endParaRPr lang="en-DE" dirty="0"/>
          </a:p>
          <a:p>
            <a:endParaRPr lang="en-DE" dirty="0"/>
          </a:p>
        </p:txBody>
      </p:sp>
      <p:grpSp>
        <p:nvGrpSpPr>
          <p:cNvPr id="83" name="Group 82">
            <a:extLst>
              <a:ext uri="{FF2B5EF4-FFF2-40B4-BE49-F238E27FC236}">
                <a16:creationId xmlns:a16="http://schemas.microsoft.com/office/drawing/2014/main" id="{74CF232F-F616-9B6C-DB8C-C395C7DE6667}"/>
              </a:ext>
            </a:extLst>
          </p:cNvPr>
          <p:cNvGrpSpPr/>
          <p:nvPr/>
        </p:nvGrpSpPr>
        <p:grpSpPr>
          <a:xfrm>
            <a:off x="3231308" y="3975141"/>
            <a:ext cx="1932446" cy="2704190"/>
            <a:chOff x="3231308" y="3975141"/>
            <a:chExt cx="1932446" cy="2704190"/>
          </a:xfrm>
        </p:grpSpPr>
        <p:sp>
          <p:nvSpPr>
            <p:cNvPr id="4" name="Oval 3">
              <a:extLst>
                <a:ext uri="{FF2B5EF4-FFF2-40B4-BE49-F238E27FC236}">
                  <a16:creationId xmlns:a16="http://schemas.microsoft.com/office/drawing/2014/main" id="{BB5185BC-FF8B-AE98-0AF6-BCAB59498E23}"/>
                </a:ext>
              </a:extLst>
            </p:cNvPr>
            <p:cNvSpPr/>
            <p:nvPr/>
          </p:nvSpPr>
          <p:spPr>
            <a:xfrm>
              <a:off x="3385321" y="5286180"/>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Oval 4">
              <a:extLst>
                <a:ext uri="{FF2B5EF4-FFF2-40B4-BE49-F238E27FC236}">
                  <a16:creationId xmlns:a16="http://schemas.microsoft.com/office/drawing/2014/main" id="{58342FE1-5934-2B33-2C1E-CE85BC074A04}"/>
                </a:ext>
              </a:extLst>
            </p:cNvPr>
            <p:cNvSpPr/>
            <p:nvPr/>
          </p:nvSpPr>
          <p:spPr>
            <a:xfrm>
              <a:off x="3828315" y="5887252"/>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Oval 5">
              <a:extLst>
                <a:ext uri="{FF2B5EF4-FFF2-40B4-BE49-F238E27FC236}">
                  <a16:creationId xmlns:a16="http://schemas.microsoft.com/office/drawing/2014/main" id="{88E5CC7F-CD04-E1FB-CCA8-E1C63B57C747}"/>
                </a:ext>
              </a:extLst>
            </p:cNvPr>
            <p:cNvSpPr/>
            <p:nvPr/>
          </p:nvSpPr>
          <p:spPr>
            <a:xfrm>
              <a:off x="3985881" y="5391442"/>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287923B7-4E18-605B-5CFB-7EEA35C02E32}"/>
                </a:ext>
              </a:extLst>
            </p:cNvPr>
            <p:cNvSpPr/>
            <p:nvPr/>
          </p:nvSpPr>
          <p:spPr>
            <a:xfrm>
              <a:off x="3812171" y="4831565"/>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F024A606-54D1-3D3D-E657-FF3423297971}"/>
                </a:ext>
              </a:extLst>
            </p:cNvPr>
            <p:cNvSpPr/>
            <p:nvPr/>
          </p:nvSpPr>
          <p:spPr>
            <a:xfrm>
              <a:off x="4600648" y="4650751"/>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Oval 8">
              <a:extLst>
                <a:ext uri="{FF2B5EF4-FFF2-40B4-BE49-F238E27FC236}">
                  <a16:creationId xmlns:a16="http://schemas.microsoft.com/office/drawing/2014/main" id="{BA78634C-497A-EF45-A89D-AFE11CA1A5AA}"/>
                </a:ext>
              </a:extLst>
            </p:cNvPr>
            <p:cNvSpPr/>
            <p:nvPr/>
          </p:nvSpPr>
          <p:spPr>
            <a:xfrm>
              <a:off x="3361586" y="4335200"/>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E270A28D-32DB-7B4F-A5F2-EFE2AEAEEBA1}"/>
                </a:ext>
              </a:extLst>
            </p:cNvPr>
            <p:cNvSpPr/>
            <p:nvPr/>
          </p:nvSpPr>
          <p:spPr>
            <a:xfrm>
              <a:off x="4343634" y="5701136"/>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Oval 10">
              <a:extLst>
                <a:ext uri="{FF2B5EF4-FFF2-40B4-BE49-F238E27FC236}">
                  <a16:creationId xmlns:a16="http://schemas.microsoft.com/office/drawing/2014/main" id="{CBA170E5-1801-0FFE-FB81-C7434D21428B}"/>
                </a:ext>
              </a:extLst>
            </p:cNvPr>
            <p:cNvSpPr/>
            <p:nvPr/>
          </p:nvSpPr>
          <p:spPr>
            <a:xfrm>
              <a:off x="4806001" y="5814147"/>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Oval 11">
              <a:extLst>
                <a:ext uri="{FF2B5EF4-FFF2-40B4-BE49-F238E27FC236}">
                  <a16:creationId xmlns:a16="http://schemas.microsoft.com/office/drawing/2014/main" id="{94688974-9361-68AE-992E-F5FB89F704CD}"/>
                </a:ext>
              </a:extLst>
            </p:cNvPr>
            <p:cNvSpPr/>
            <p:nvPr/>
          </p:nvSpPr>
          <p:spPr>
            <a:xfrm>
              <a:off x="3981682" y="6216779"/>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Oval 12">
              <a:extLst>
                <a:ext uri="{FF2B5EF4-FFF2-40B4-BE49-F238E27FC236}">
                  <a16:creationId xmlns:a16="http://schemas.microsoft.com/office/drawing/2014/main" id="{B20B4AA2-EC26-BC59-2962-4AD5DE837CF7}"/>
                </a:ext>
              </a:extLst>
            </p:cNvPr>
            <p:cNvSpPr/>
            <p:nvPr/>
          </p:nvSpPr>
          <p:spPr>
            <a:xfrm>
              <a:off x="3514476" y="6085567"/>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Oval 13">
              <a:extLst>
                <a:ext uri="{FF2B5EF4-FFF2-40B4-BE49-F238E27FC236}">
                  <a16:creationId xmlns:a16="http://schemas.microsoft.com/office/drawing/2014/main" id="{4DE8B202-4E5D-FD54-380C-C1CCEDDBAE94}"/>
                </a:ext>
              </a:extLst>
            </p:cNvPr>
            <p:cNvSpPr/>
            <p:nvPr/>
          </p:nvSpPr>
          <p:spPr>
            <a:xfrm>
              <a:off x="3611985" y="4576489"/>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Oval 14">
              <a:extLst>
                <a:ext uri="{FF2B5EF4-FFF2-40B4-BE49-F238E27FC236}">
                  <a16:creationId xmlns:a16="http://schemas.microsoft.com/office/drawing/2014/main" id="{06A2C115-9AF2-6B98-7A40-EE3266ECFB6B}"/>
                </a:ext>
              </a:extLst>
            </p:cNvPr>
            <p:cNvSpPr/>
            <p:nvPr/>
          </p:nvSpPr>
          <p:spPr>
            <a:xfrm>
              <a:off x="4958401" y="5966547"/>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Oval 15">
              <a:extLst>
                <a:ext uri="{FF2B5EF4-FFF2-40B4-BE49-F238E27FC236}">
                  <a16:creationId xmlns:a16="http://schemas.microsoft.com/office/drawing/2014/main" id="{0CC83183-707F-B043-11FC-6BC9AAD40A33}"/>
                </a:ext>
              </a:extLst>
            </p:cNvPr>
            <p:cNvSpPr/>
            <p:nvPr/>
          </p:nvSpPr>
          <p:spPr>
            <a:xfrm>
              <a:off x="4088557" y="5029747"/>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Oval 16">
              <a:extLst>
                <a:ext uri="{FF2B5EF4-FFF2-40B4-BE49-F238E27FC236}">
                  <a16:creationId xmlns:a16="http://schemas.microsoft.com/office/drawing/2014/main" id="{212B5A18-2B79-19C3-0F9C-9D96D1881BB6}"/>
                </a:ext>
              </a:extLst>
            </p:cNvPr>
            <p:cNvSpPr/>
            <p:nvPr/>
          </p:nvSpPr>
          <p:spPr>
            <a:xfrm>
              <a:off x="4544468" y="5517555"/>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Oval 17">
              <a:extLst>
                <a:ext uri="{FF2B5EF4-FFF2-40B4-BE49-F238E27FC236}">
                  <a16:creationId xmlns:a16="http://schemas.microsoft.com/office/drawing/2014/main" id="{E4530EDB-E9C0-AC6C-1449-96F9DFD49F97}"/>
                </a:ext>
              </a:extLst>
            </p:cNvPr>
            <p:cNvSpPr/>
            <p:nvPr/>
          </p:nvSpPr>
          <p:spPr>
            <a:xfrm>
              <a:off x="4017524" y="4286031"/>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Oval 18">
              <a:extLst>
                <a:ext uri="{FF2B5EF4-FFF2-40B4-BE49-F238E27FC236}">
                  <a16:creationId xmlns:a16="http://schemas.microsoft.com/office/drawing/2014/main" id="{895934D3-E5A2-D3B3-3117-B9E030F3E68F}"/>
                </a:ext>
              </a:extLst>
            </p:cNvPr>
            <p:cNvSpPr/>
            <p:nvPr/>
          </p:nvSpPr>
          <p:spPr>
            <a:xfrm>
              <a:off x="3680111" y="5341947"/>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Oval 19">
              <a:extLst>
                <a:ext uri="{FF2B5EF4-FFF2-40B4-BE49-F238E27FC236}">
                  <a16:creationId xmlns:a16="http://schemas.microsoft.com/office/drawing/2014/main" id="{A5994B8C-246B-ADA9-C3B6-20C3F3C1C0E0}"/>
                </a:ext>
              </a:extLst>
            </p:cNvPr>
            <p:cNvSpPr/>
            <p:nvPr/>
          </p:nvSpPr>
          <p:spPr>
            <a:xfrm>
              <a:off x="3786662" y="6473978"/>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B8C26EAE-7E02-5542-3080-9F107722A6FA}"/>
                </a:ext>
              </a:extLst>
            </p:cNvPr>
            <p:cNvSpPr/>
            <p:nvPr/>
          </p:nvSpPr>
          <p:spPr>
            <a:xfrm>
              <a:off x="4443081" y="4915973"/>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Oval 21">
              <a:extLst>
                <a:ext uri="{FF2B5EF4-FFF2-40B4-BE49-F238E27FC236}">
                  <a16:creationId xmlns:a16="http://schemas.microsoft.com/office/drawing/2014/main" id="{B937C40D-233C-247C-6D78-19A84D043C03}"/>
                </a:ext>
              </a:extLst>
            </p:cNvPr>
            <p:cNvSpPr/>
            <p:nvPr/>
          </p:nvSpPr>
          <p:spPr>
            <a:xfrm>
              <a:off x="4713979" y="6182329"/>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Oval 22">
              <a:extLst>
                <a:ext uri="{FF2B5EF4-FFF2-40B4-BE49-F238E27FC236}">
                  <a16:creationId xmlns:a16="http://schemas.microsoft.com/office/drawing/2014/main" id="{65253E55-3985-57A9-2D40-2DBDA3EBC228}"/>
                </a:ext>
              </a:extLst>
            </p:cNvPr>
            <p:cNvSpPr/>
            <p:nvPr/>
          </p:nvSpPr>
          <p:spPr>
            <a:xfrm>
              <a:off x="4360426" y="448866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Oval 23">
              <a:extLst>
                <a:ext uri="{FF2B5EF4-FFF2-40B4-BE49-F238E27FC236}">
                  <a16:creationId xmlns:a16="http://schemas.microsoft.com/office/drawing/2014/main" id="{0412346D-B32A-8EC8-ADE3-D1DA9A32FD8D}"/>
                </a:ext>
              </a:extLst>
            </p:cNvPr>
            <p:cNvSpPr/>
            <p:nvPr/>
          </p:nvSpPr>
          <p:spPr>
            <a:xfrm>
              <a:off x="4358807" y="6285006"/>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Oval 24">
              <a:extLst>
                <a:ext uri="{FF2B5EF4-FFF2-40B4-BE49-F238E27FC236}">
                  <a16:creationId xmlns:a16="http://schemas.microsoft.com/office/drawing/2014/main" id="{5063F116-70D8-25CF-A1A9-FF26DB3B28F8}"/>
                </a:ext>
              </a:extLst>
            </p:cNvPr>
            <p:cNvSpPr/>
            <p:nvPr/>
          </p:nvSpPr>
          <p:spPr>
            <a:xfrm>
              <a:off x="4259360" y="5370386"/>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6383DD3D-E353-1B75-9A15-6FEFFEBBB5BA}"/>
                </a:ext>
              </a:extLst>
            </p:cNvPr>
            <p:cNvSpPr/>
            <p:nvPr/>
          </p:nvSpPr>
          <p:spPr>
            <a:xfrm>
              <a:off x="3514476" y="4915973"/>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Oval 26">
              <a:extLst>
                <a:ext uri="{FF2B5EF4-FFF2-40B4-BE49-F238E27FC236}">
                  <a16:creationId xmlns:a16="http://schemas.microsoft.com/office/drawing/2014/main" id="{F07BBE8C-F2AC-3577-1D6B-2A22380BB44F}"/>
                </a:ext>
              </a:extLst>
            </p:cNvPr>
            <p:cNvSpPr/>
            <p:nvPr/>
          </p:nvSpPr>
          <p:spPr>
            <a:xfrm>
              <a:off x="4396587" y="4245763"/>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Oval 27">
              <a:extLst>
                <a:ext uri="{FF2B5EF4-FFF2-40B4-BE49-F238E27FC236}">
                  <a16:creationId xmlns:a16="http://schemas.microsoft.com/office/drawing/2014/main" id="{86571E47-D478-77CF-F51C-7C10C7431BE2}"/>
                </a:ext>
              </a:extLst>
            </p:cNvPr>
            <p:cNvSpPr/>
            <p:nvPr/>
          </p:nvSpPr>
          <p:spPr>
            <a:xfrm>
              <a:off x="3674622" y="4289603"/>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9" name="Oval 28">
              <a:extLst>
                <a:ext uri="{FF2B5EF4-FFF2-40B4-BE49-F238E27FC236}">
                  <a16:creationId xmlns:a16="http://schemas.microsoft.com/office/drawing/2014/main" id="{EEF41712-C766-727D-4D7A-5C95F6DB8F3B}"/>
                </a:ext>
              </a:extLst>
            </p:cNvPr>
            <p:cNvSpPr/>
            <p:nvPr/>
          </p:nvSpPr>
          <p:spPr>
            <a:xfrm>
              <a:off x="4145059" y="4686845"/>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Oval 29">
              <a:extLst>
                <a:ext uri="{FF2B5EF4-FFF2-40B4-BE49-F238E27FC236}">
                  <a16:creationId xmlns:a16="http://schemas.microsoft.com/office/drawing/2014/main" id="{D842599E-82A8-25AB-0E22-746D342C4DC0}"/>
                </a:ext>
              </a:extLst>
            </p:cNvPr>
            <p:cNvSpPr/>
            <p:nvPr/>
          </p:nvSpPr>
          <p:spPr>
            <a:xfrm>
              <a:off x="4604521" y="5195128"/>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Oval 30">
              <a:extLst>
                <a:ext uri="{FF2B5EF4-FFF2-40B4-BE49-F238E27FC236}">
                  <a16:creationId xmlns:a16="http://schemas.microsoft.com/office/drawing/2014/main" id="{9A34D050-4728-4640-7D03-C3353A10FEDA}"/>
                </a:ext>
              </a:extLst>
            </p:cNvPr>
            <p:cNvSpPr/>
            <p:nvPr/>
          </p:nvSpPr>
          <p:spPr>
            <a:xfrm>
              <a:off x="3764382" y="5132423"/>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 name="Oval 31">
              <a:extLst>
                <a:ext uri="{FF2B5EF4-FFF2-40B4-BE49-F238E27FC236}">
                  <a16:creationId xmlns:a16="http://schemas.microsoft.com/office/drawing/2014/main" id="{833CF363-DC2A-C41C-9D6D-537590FB93D4}"/>
                </a:ext>
              </a:extLst>
            </p:cNvPr>
            <p:cNvSpPr/>
            <p:nvPr/>
          </p:nvSpPr>
          <p:spPr>
            <a:xfrm>
              <a:off x="3292978" y="5936975"/>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Oval 32">
              <a:extLst>
                <a:ext uri="{FF2B5EF4-FFF2-40B4-BE49-F238E27FC236}">
                  <a16:creationId xmlns:a16="http://schemas.microsoft.com/office/drawing/2014/main" id="{7A162A6F-F6C2-B3B6-C2D0-6B8F8489F6F4}"/>
                </a:ext>
              </a:extLst>
            </p:cNvPr>
            <p:cNvSpPr/>
            <p:nvPr/>
          </p:nvSpPr>
          <p:spPr>
            <a:xfrm>
              <a:off x="3231308" y="4622980"/>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Oval 33">
              <a:extLst>
                <a:ext uri="{FF2B5EF4-FFF2-40B4-BE49-F238E27FC236}">
                  <a16:creationId xmlns:a16="http://schemas.microsoft.com/office/drawing/2014/main" id="{A43EF64A-ABEB-DC06-AFBA-ACA4E043E781}"/>
                </a:ext>
              </a:extLst>
            </p:cNvPr>
            <p:cNvSpPr/>
            <p:nvPr/>
          </p:nvSpPr>
          <p:spPr>
            <a:xfrm>
              <a:off x="4313282" y="6069223"/>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Oval 34">
              <a:extLst>
                <a:ext uri="{FF2B5EF4-FFF2-40B4-BE49-F238E27FC236}">
                  <a16:creationId xmlns:a16="http://schemas.microsoft.com/office/drawing/2014/main" id="{4E3D7AFD-AAB7-1BD0-34D2-AEECA19128E6}"/>
                </a:ext>
              </a:extLst>
            </p:cNvPr>
            <p:cNvSpPr/>
            <p:nvPr/>
          </p:nvSpPr>
          <p:spPr>
            <a:xfrm>
              <a:off x="4017524" y="5646518"/>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Oval 35">
              <a:extLst>
                <a:ext uri="{FF2B5EF4-FFF2-40B4-BE49-F238E27FC236}">
                  <a16:creationId xmlns:a16="http://schemas.microsoft.com/office/drawing/2014/main" id="{D5400B42-32E9-EB9D-712B-6293BF9A8DF4}"/>
                </a:ext>
              </a:extLst>
            </p:cNvPr>
            <p:cNvSpPr/>
            <p:nvPr/>
          </p:nvSpPr>
          <p:spPr>
            <a:xfrm>
              <a:off x="4134082" y="6369179"/>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Oval 36">
              <a:extLst>
                <a:ext uri="{FF2B5EF4-FFF2-40B4-BE49-F238E27FC236}">
                  <a16:creationId xmlns:a16="http://schemas.microsoft.com/office/drawing/2014/main" id="{D5321179-36F6-EA79-B622-64E7451B337D}"/>
                </a:ext>
              </a:extLst>
            </p:cNvPr>
            <p:cNvSpPr/>
            <p:nvPr/>
          </p:nvSpPr>
          <p:spPr>
            <a:xfrm>
              <a:off x="3282644" y="4972391"/>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Oval 37">
              <a:extLst>
                <a:ext uri="{FF2B5EF4-FFF2-40B4-BE49-F238E27FC236}">
                  <a16:creationId xmlns:a16="http://schemas.microsoft.com/office/drawing/2014/main" id="{2B3763FB-3850-BB85-1866-4ED1B972AC51}"/>
                </a:ext>
              </a:extLst>
            </p:cNvPr>
            <p:cNvSpPr/>
            <p:nvPr/>
          </p:nvSpPr>
          <p:spPr>
            <a:xfrm>
              <a:off x="3621025" y="5681988"/>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Oval 38">
              <a:extLst>
                <a:ext uri="{FF2B5EF4-FFF2-40B4-BE49-F238E27FC236}">
                  <a16:creationId xmlns:a16="http://schemas.microsoft.com/office/drawing/2014/main" id="{32644C40-352D-CF4F-E30A-76599AFE5209}"/>
                </a:ext>
              </a:extLst>
            </p:cNvPr>
            <p:cNvSpPr/>
            <p:nvPr/>
          </p:nvSpPr>
          <p:spPr>
            <a:xfrm>
              <a:off x="3764381" y="3975141"/>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0" name="Oval 39">
              <a:extLst>
                <a:ext uri="{FF2B5EF4-FFF2-40B4-BE49-F238E27FC236}">
                  <a16:creationId xmlns:a16="http://schemas.microsoft.com/office/drawing/2014/main" id="{434C0D2F-6FB6-1F7F-A2C2-9B2BA20E46EA}"/>
                </a:ext>
              </a:extLst>
            </p:cNvPr>
            <p:cNvSpPr/>
            <p:nvPr/>
          </p:nvSpPr>
          <p:spPr>
            <a:xfrm>
              <a:off x="4192201" y="4066251"/>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Oval 40">
              <a:extLst>
                <a:ext uri="{FF2B5EF4-FFF2-40B4-BE49-F238E27FC236}">
                  <a16:creationId xmlns:a16="http://schemas.microsoft.com/office/drawing/2014/main" id="{45489DDD-5A08-29C8-6FBC-15DD9161B34A}"/>
                </a:ext>
              </a:extLst>
            </p:cNvPr>
            <p:cNvSpPr/>
            <p:nvPr/>
          </p:nvSpPr>
          <p:spPr>
            <a:xfrm>
              <a:off x="3439242" y="6449576"/>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Oval 41">
              <a:extLst>
                <a:ext uri="{FF2B5EF4-FFF2-40B4-BE49-F238E27FC236}">
                  <a16:creationId xmlns:a16="http://schemas.microsoft.com/office/drawing/2014/main" id="{91EDAE50-5043-9EB5-C873-A9E85AF6918E}"/>
                </a:ext>
              </a:extLst>
            </p:cNvPr>
            <p:cNvSpPr/>
            <p:nvPr/>
          </p:nvSpPr>
          <p:spPr>
            <a:xfrm>
              <a:off x="3854788" y="4561492"/>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84" name="Group 83">
            <a:extLst>
              <a:ext uri="{FF2B5EF4-FFF2-40B4-BE49-F238E27FC236}">
                <a16:creationId xmlns:a16="http://schemas.microsoft.com/office/drawing/2014/main" id="{5DB08926-A124-3CDD-92B5-5A502B0D1EDA}"/>
              </a:ext>
            </a:extLst>
          </p:cNvPr>
          <p:cNvGrpSpPr/>
          <p:nvPr/>
        </p:nvGrpSpPr>
        <p:grpSpPr>
          <a:xfrm>
            <a:off x="7604154" y="3978730"/>
            <a:ext cx="1932446" cy="2704190"/>
            <a:chOff x="7604154" y="3978730"/>
            <a:chExt cx="1932446" cy="2704190"/>
          </a:xfrm>
        </p:grpSpPr>
        <p:sp>
          <p:nvSpPr>
            <p:cNvPr id="43" name="Oval 42">
              <a:extLst>
                <a:ext uri="{FF2B5EF4-FFF2-40B4-BE49-F238E27FC236}">
                  <a16:creationId xmlns:a16="http://schemas.microsoft.com/office/drawing/2014/main" id="{EE33CED5-3188-989C-5CFD-454FFBE0EDC1}"/>
                </a:ext>
              </a:extLst>
            </p:cNvPr>
            <p:cNvSpPr/>
            <p:nvPr/>
          </p:nvSpPr>
          <p:spPr>
            <a:xfrm>
              <a:off x="7758167" y="5289769"/>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Oval 43">
              <a:extLst>
                <a:ext uri="{FF2B5EF4-FFF2-40B4-BE49-F238E27FC236}">
                  <a16:creationId xmlns:a16="http://schemas.microsoft.com/office/drawing/2014/main" id="{1B90C76D-D72A-C572-969A-C4E8613CABFB}"/>
                </a:ext>
              </a:extLst>
            </p:cNvPr>
            <p:cNvSpPr/>
            <p:nvPr/>
          </p:nvSpPr>
          <p:spPr>
            <a:xfrm>
              <a:off x="8201161" y="5890841"/>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Oval 44">
              <a:extLst>
                <a:ext uri="{FF2B5EF4-FFF2-40B4-BE49-F238E27FC236}">
                  <a16:creationId xmlns:a16="http://schemas.microsoft.com/office/drawing/2014/main" id="{48F90D2E-D231-5016-7791-E2EBFEA0EA02}"/>
                </a:ext>
              </a:extLst>
            </p:cNvPr>
            <p:cNvSpPr/>
            <p:nvPr/>
          </p:nvSpPr>
          <p:spPr>
            <a:xfrm>
              <a:off x="8358727" y="5395031"/>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Oval 45">
              <a:extLst>
                <a:ext uri="{FF2B5EF4-FFF2-40B4-BE49-F238E27FC236}">
                  <a16:creationId xmlns:a16="http://schemas.microsoft.com/office/drawing/2014/main" id="{34AD6564-8A45-021E-A391-8ABD7A57F66F}"/>
                </a:ext>
              </a:extLst>
            </p:cNvPr>
            <p:cNvSpPr/>
            <p:nvPr/>
          </p:nvSpPr>
          <p:spPr>
            <a:xfrm>
              <a:off x="8185017" y="4835154"/>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Oval 46">
              <a:extLst>
                <a:ext uri="{FF2B5EF4-FFF2-40B4-BE49-F238E27FC236}">
                  <a16:creationId xmlns:a16="http://schemas.microsoft.com/office/drawing/2014/main" id="{CFDC85EA-D51F-4A0A-E8A1-2D396A2F8BD7}"/>
                </a:ext>
              </a:extLst>
            </p:cNvPr>
            <p:cNvSpPr/>
            <p:nvPr/>
          </p:nvSpPr>
          <p:spPr>
            <a:xfrm>
              <a:off x="8973494" y="4654340"/>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Oval 47">
              <a:extLst>
                <a:ext uri="{FF2B5EF4-FFF2-40B4-BE49-F238E27FC236}">
                  <a16:creationId xmlns:a16="http://schemas.microsoft.com/office/drawing/2014/main" id="{20080FCE-544E-5F04-8A3D-5835C4F106BF}"/>
                </a:ext>
              </a:extLst>
            </p:cNvPr>
            <p:cNvSpPr/>
            <p:nvPr/>
          </p:nvSpPr>
          <p:spPr>
            <a:xfrm>
              <a:off x="7734432" y="4338789"/>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Oval 48">
              <a:extLst>
                <a:ext uri="{FF2B5EF4-FFF2-40B4-BE49-F238E27FC236}">
                  <a16:creationId xmlns:a16="http://schemas.microsoft.com/office/drawing/2014/main" id="{39C82E3F-B471-6AAC-45C3-B26353C39D00}"/>
                </a:ext>
              </a:extLst>
            </p:cNvPr>
            <p:cNvSpPr/>
            <p:nvPr/>
          </p:nvSpPr>
          <p:spPr>
            <a:xfrm>
              <a:off x="8716480" y="5704725"/>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Oval 49">
              <a:extLst>
                <a:ext uri="{FF2B5EF4-FFF2-40B4-BE49-F238E27FC236}">
                  <a16:creationId xmlns:a16="http://schemas.microsoft.com/office/drawing/2014/main" id="{69AD671E-7EFD-2BE7-2920-F6585EB22F00}"/>
                </a:ext>
              </a:extLst>
            </p:cNvPr>
            <p:cNvSpPr/>
            <p:nvPr/>
          </p:nvSpPr>
          <p:spPr>
            <a:xfrm>
              <a:off x="9178847" y="5817736"/>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Oval 50">
              <a:extLst>
                <a:ext uri="{FF2B5EF4-FFF2-40B4-BE49-F238E27FC236}">
                  <a16:creationId xmlns:a16="http://schemas.microsoft.com/office/drawing/2014/main" id="{B6F9A21B-1ADC-C37F-DEFF-0DA65695C024}"/>
                </a:ext>
              </a:extLst>
            </p:cNvPr>
            <p:cNvSpPr/>
            <p:nvPr/>
          </p:nvSpPr>
          <p:spPr>
            <a:xfrm>
              <a:off x="8354528" y="6220368"/>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Oval 51">
              <a:extLst>
                <a:ext uri="{FF2B5EF4-FFF2-40B4-BE49-F238E27FC236}">
                  <a16:creationId xmlns:a16="http://schemas.microsoft.com/office/drawing/2014/main" id="{E60BB3E5-E2E8-A9D0-3F50-C91A5631831D}"/>
                </a:ext>
              </a:extLst>
            </p:cNvPr>
            <p:cNvSpPr/>
            <p:nvPr/>
          </p:nvSpPr>
          <p:spPr>
            <a:xfrm>
              <a:off x="7887322" y="608915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Oval 52">
              <a:extLst>
                <a:ext uri="{FF2B5EF4-FFF2-40B4-BE49-F238E27FC236}">
                  <a16:creationId xmlns:a16="http://schemas.microsoft.com/office/drawing/2014/main" id="{68B7B904-2693-B1E7-00B7-BA6DC3AC9EC2}"/>
                </a:ext>
              </a:extLst>
            </p:cNvPr>
            <p:cNvSpPr/>
            <p:nvPr/>
          </p:nvSpPr>
          <p:spPr>
            <a:xfrm>
              <a:off x="7984831" y="4580078"/>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Oval 53">
              <a:extLst>
                <a:ext uri="{FF2B5EF4-FFF2-40B4-BE49-F238E27FC236}">
                  <a16:creationId xmlns:a16="http://schemas.microsoft.com/office/drawing/2014/main" id="{EC7FADDB-BDAB-6A00-44E4-B11EB3CC6E8C}"/>
                </a:ext>
              </a:extLst>
            </p:cNvPr>
            <p:cNvSpPr/>
            <p:nvPr/>
          </p:nvSpPr>
          <p:spPr>
            <a:xfrm>
              <a:off x="9331247" y="597013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Oval 54">
              <a:extLst>
                <a:ext uri="{FF2B5EF4-FFF2-40B4-BE49-F238E27FC236}">
                  <a16:creationId xmlns:a16="http://schemas.microsoft.com/office/drawing/2014/main" id="{52B9C13D-FB49-CF53-5ACF-C188140AC2CE}"/>
                </a:ext>
              </a:extLst>
            </p:cNvPr>
            <p:cNvSpPr/>
            <p:nvPr/>
          </p:nvSpPr>
          <p:spPr>
            <a:xfrm>
              <a:off x="8461403" y="503333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6" name="Oval 55">
              <a:extLst>
                <a:ext uri="{FF2B5EF4-FFF2-40B4-BE49-F238E27FC236}">
                  <a16:creationId xmlns:a16="http://schemas.microsoft.com/office/drawing/2014/main" id="{4082AA5A-B5F8-2BE1-63B0-443A01EDA9E0}"/>
                </a:ext>
              </a:extLst>
            </p:cNvPr>
            <p:cNvSpPr/>
            <p:nvPr/>
          </p:nvSpPr>
          <p:spPr>
            <a:xfrm>
              <a:off x="8917314" y="5521144"/>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Oval 56">
              <a:extLst>
                <a:ext uri="{FF2B5EF4-FFF2-40B4-BE49-F238E27FC236}">
                  <a16:creationId xmlns:a16="http://schemas.microsoft.com/office/drawing/2014/main" id="{A672B432-5F57-1F03-9BF4-8755FD3E4E1D}"/>
                </a:ext>
              </a:extLst>
            </p:cNvPr>
            <p:cNvSpPr/>
            <p:nvPr/>
          </p:nvSpPr>
          <p:spPr>
            <a:xfrm>
              <a:off x="8390370" y="4289620"/>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8" name="Oval 57">
              <a:extLst>
                <a:ext uri="{FF2B5EF4-FFF2-40B4-BE49-F238E27FC236}">
                  <a16:creationId xmlns:a16="http://schemas.microsoft.com/office/drawing/2014/main" id="{04156507-7541-FD98-02F7-251093BC21B8}"/>
                </a:ext>
              </a:extLst>
            </p:cNvPr>
            <p:cNvSpPr/>
            <p:nvPr/>
          </p:nvSpPr>
          <p:spPr>
            <a:xfrm>
              <a:off x="8052957" y="534553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9" name="Oval 58">
              <a:extLst>
                <a:ext uri="{FF2B5EF4-FFF2-40B4-BE49-F238E27FC236}">
                  <a16:creationId xmlns:a16="http://schemas.microsoft.com/office/drawing/2014/main" id="{17636324-A698-37D0-5E3F-8537F7AD0C52}"/>
                </a:ext>
              </a:extLst>
            </p:cNvPr>
            <p:cNvSpPr/>
            <p:nvPr/>
          </p:nvSpPr>
          <p:spPr>
            <a:xfrm>
              <a:off x="8159508" y="6477567"/>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Oval 59">
              <a:extLst>
                <a:ext uri="{FF2B5EF4-FFF2-40B4-BE49-F238E27FC236}">
                  <a16:creationId xmlns:a16="http://schemas.microsoft.com/office/drawing/2014/main" id="{5592DA3A-EF15-C6E9-8E0F-9E150CB69DBD}"/>
                </a:ext>
              </a:extLst>
            </p:cNvPr>
            <p:cNvSpPr/>
            <p:nvPr/>
          </p:nvSpPr>
          <p:spPr>
            <a:xfrm>
              <a:off x="8815927" y="4919562"/>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1" name="Oval 60">
              <a:extLst>
                <a:ext uri="{FF2B5EF4-FFF2-40B4-BE49-F238E27FC236}">
                  <a16:creationId xmlns:a16="http://schemas.microsoft.com/office/drawing/2014/main" id="{368AD442-F2B0-5AD7-2891-45FCEF4CF580}"/>
                </a:ext>
              </a:extLst>
            </p:cNvPr>
            <p:cNvSpPr/>
            <p:nvPr/>
          </p:nvSpPr>
          <p:spPr>
            <a:xfrm>
              <a:off x="9086825" y="6185918"/>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Oval 61">
              <a:extLst>
                <a:ext uri="{FF2B5EF4-FFF2-40B4-BE49-F238E27FC236}">
                  <a16:creationId xmlns:a16="http://schemas.microsoft.com/office/drawing/2014/main" id="{91FE08BA-8C22-F5CF-953F-0296BB94C8FE}"/>
                </a:ext>
              </a:extLst>
            </p:cNvPr>
            <p:cNvSpPr/>
            <p:nvPr/>
          </p:nvSpPr>
          <p:spPr>
            <a:xfrm>
              <a:off x="8733272" y="4492255"/>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Oval 62">
              <a:extLst>
                <a:ext uri="{FF2B5EF4-FFF2-40B4-BE49-F238E27FC236}">
                  <a16:creationId xmlns:a16="http://schemas.microsoft.com/office/drawing/2014/main" id="{B3AACB10-B28A-918C-1343-DC9AFFD5BE16}"/>
                </a:ext>
              </a:extLst>
            </p:cNvPr>
            <p:cNvSpPr/>
            <p:nvPr/>
          </p:nvSpPr>
          <p:spPr>
            <a:xfrm>
              <a:off x="8731653" y="6288595"/>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4" name="Oval 63">
              <a:extLst>
                <a:ext uri="{FF2B5EF4-FFF2-40B4-BE49-F238E27FC236}">
                  <a16:creationId xmlns:a16="http://schemas.microsoft.com/office/drawing/2014/main" id="{43C6CD48-4884-20C0-9B67-CFE2F06DEE73}"/>
                </a:ext>
              </a:extLst>
            </p:cNvPr>
            <p:cNvSpPr/>
            <p:nvPr/>
          </p:nvSpPr>
          <p:spPr>
            <a:xfrm>
              <a:off x="8632206" y="5373975"/>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Oval 64">
              <a:extLst>
                <a:ext uri="{FF2B5EF4-FFF2-40B4-BE49-F238E27FC236}">
                  <a16:creationId xmlns:a16="http://schemas.microsoft.com/office/drawing/2014/main" id="{5C253F76-480D-F527-640C-BFE186D4381E}"/>
                </a:ext>
              </a:extLst>
            </p:cNvPr>
            <p:cNvSpPr/>
            <p:nvPr/>
          </p:nvSpPr>
          <p:spPr>
            <a:xfrm>
              <a:off x="7887322" y="4919562"/>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Oval 65">
              <a:extLst>
                <a:ext uri="{FF2B5EF4-FFF2-40B4-BE49-F238E27FC236}">
                  <a16:creationId xmlns:a16="http://schemas.microsoft.com/office/drawing/2014/main" id="{0080D3FF-D246-85E8-240F-7EE5211444C4}"/>
                </a:ext>
              </a:extLst>
            </p:cNvPr>
            <p:cNvSpPr/>
            <p:nvPr/>
          </p:nvSpPr>
          <p:spPr>
            <a:xfrm>
              <a:off x="8769433" y="4249352"/>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7" name="Oval 66">
              <a:extLst>
                <a:ext uri="{FF2B5EF4-FFF2-40B4-BE49-F238E27FC236}">
                  <a16:creationId xmlns:a16="http://schemas.microsoft.com/office/drawing/2014/main" id="{04B35473-B9A9-648A-A9E9-D8F4086B788F}"/>
                </a:ext>
              </a:extLst>
            </p:cNvPr>
            <p:cNvSpPr/>
            <p:nvPr/>
          </p:nvSpPr>
          <p:spPr>
            <a:xfrm>
              <a:off x="8047468" y="4293192"/>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Oval 67">
              <a:extLst>
                <a:ext uri="{FF2B5EF4-FFF2-40B4-BE49-F238E27FC236}">
                  <a16:creationId xmlns:a16="http://schemas.microsoft.com/office/drawing/2014/main" id="{C43B6A8D-2A74-2CBF-FC4B-60A1E8EF6559}"/>
                </a:ext>
              </a:extLst>
            </p:cNvPr>
            <p:cNvSpPr/>
            <p:nvPr/>
          </p:nvSpPr>
          <p:spPr>
            <a:xfrm>
              <a:off x="8517905" y="4690434"/>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9" name="Oval 68">
              <a:extLst>
                <a:ext uri="{FF2B5EF4-FFF2-40B4-BE49-F238E27FC236}">
                  <a16:creationId xmlns:a16="http://schemas.microsoft.com/office/drawing/2014/main" id="{82826F2F-66A8-6BAD-4038-A9BC5067E6D5}"/>
                </a:ext>
              </a:extLst>
            </p:cNvPr>
            <p:cNvSpPr/>
            <p:nvPr/>
          </p:nvSpPr>
          <p:spPr>
            <a:xfrm>
              <a:off x="8977367" y="5198717"/>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Oval 69">
              <a:extLst>
                <a:ext uri="{FF2B5EF4-FFF2-40B4-BE49-F238E27FC236}">
                  <a16:creationId xmlns:a16="http://schemas.microsoft.com/office/drawing/2014/main" id="{9FB72633-DE4B-BDCA-D708-EB3C11B739C7}"/>
                </a:ext>
              </a:extLst>
            </p:cNvPr>
            <p:cNvSpPr/>
            <p:nvPr/>
          </p:nvSpPr>
          <p:spPr>
            <a:xfrm>
              <a:off x="7706830" y="5620231"/>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1" name="Oval 70">
              <a:extLst>
                <a:ext uri="{FF2B5EF4-FFF2-40B4-BE49-F238E27FC236}">
                  <a16:creationId xmlns:a16="http://schemas.microsoft.com/office/drawing/2014/main" id="{AE3DE462-6E76-D24D-CABD-39E7B2605E09}"/>
                </a:ext>
              </a:extLst>
            </p:cNvPr>
            <p:cNvSpPr/>
            <p:nvPr/>
          </p:nvSpPr>
          <p:spPr>
            <a:xfrm>
              <a:off x="7665824" y="5940564"/>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2" name="Oval 71">
              <a:extLst>
                <a:ext uri="{FF2B5EF4-FFF2-40B4-BE49-F238E27FC236}">
                  <a16:creationId xmlns:a16="http://schemas.microsoft.com/office/drawing/2014/main" id="{2EB7D0E2-706F-FB4D-3D2F-603D93454689}"/>
                </a:ext>
              </a:extLst>
            </p:cNvPr>
            <p:cNvSpPr/>
            <p:nvPr/>
          </p:nvSpPr>
          <p:spPr>
            <a:xfrm>
              <a:off x="7604154" y="4626569"/>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3" name="Oval 72">
              <a:extLst>
                <a:ext uri="{FF2B5EF4-FFF2-40B4-BE49-F238E27FC236}">
                  <a16:creationId xmlns:a16="http://schemas.microsoft.com/office/drawing/2014/main" id="{42A00615-0728-4F39-2236-A3ECD52C9760}"/>
                </a:ext>
              </a:extLst>
            </p:cNvPr>
            <p:cNvSpPr/>
            <p:nvPr/>
          </p:nvSpPr>
          <p:spPr>
            <a:xfrm>
              <a:off x="8686128" y="6072812"/>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4" name="Oval 73">
              <a:extLst>
                <a:ext uri="{FF2B5EF4-FFF2-40B4-BE49-F238E27FC236}">
                  <a16:creationId xmlns:a16="http://schemas.microsoft.com/office/drawing/2014/main" id="{A4D0AF8D-C493-E859-420B-FA4660D5450C}"/>
                </a:ext>
              </a:extLst>
            </p:cNvPr>
            <p:cNvSpPr/>
            <p:nvPr/>
          </p:nvSpPr>
          <p:spPr>
            <a:xfrm>
              <a:off x="8390370" y="5650107"/>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5" name="Oval 74">
              <a:extLst>
                <a:ext uri="{FF2B5EF4-FFF2-40B4-BE49-F238E27FC236}">
                  <a16:creationId xmlns:a16="http://schemas.microsoft.com/office/drawing/2014/main" id="{828B4738-199C-3ECA-0043-D558C25FF318}"/>
                </a:ext>
              </a:extLst>
            </p:cNvPr>
            <p:cNvSpPr/>
            <p:nvPr/>
          </p:nvSpPr>
          <p:spPr>
            <a:xfrm>
              <a:off x="8506928" y="6372768"/>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6" name="Oval 75">
              <a:extLst>
                <a:ext uri="{FF2B5EF4-FFF2-40B4-BE49-F238E27FC236}">
                  <a16:creationId xmlns:a16="http://schemas.microsoft.com/office/drawing/2014/main" id="{CF5FD3E1-4B93-0267-E4F0-2E78EB7F9CD6}"/>
                </a:ext>
              </a:extLst>
            </p:cNvPr>
            <p:cNvSpPr/>
            <p:nvPr/>
          </p:nvSpPr>
          <p:spPr>
            <a:xfrm>
              <a:off x="7655490" y="4975980"/>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7" name="Oval 76">
              <a:extLst>
                <a:ext uri="{FF2B5EF4-FFF2-40B4-BE49-F238E27FC236}">
                  <a16:creationId xmlns:a16="http://schemas.microsoft.com/office/drawing/2014/main" id="{1EA23804-3408-1C90-EC8B-93CDA8377856}"/>
                </a:ext>
              </a:extLst>
            </p:cNvPr>
            <p:cNvSpPr/>
            <p:nvPr/>
          </p:nvSpPr>
          <p:spPr>
            <a:xfrm>
              <a:off x="7993871" y="5685577"/>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Oval 77">
              <a:extLst>
                <a:ext uri="{FF2B5EF4-FFF2-40B4-BE49-F238E27FC236}">
                  <a16:creationId xmlns:a16="http://schemas.microsoft.com/office/drawing/2014/main" id="{DC1C5F9C-6CD2-0BE3-D9A7-7FC53EA13A2B}"/>
                </a:ext>
              </a:extLst>
            </p:cNvPr>
            <p:cNvSpPr/>
            <p:nvPr/>
          </p:nvSpPr>
          <p:spPr>
            <a:xfrm>
              <a:off x="8137227" y="3978730"/>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9" name="Oval 78">
              <a:extLst>
                <a:ext uri="{FF2B5EF4-FFF2-40B4-BE49-F238E27FC236}">
                  <a16:creationId xmlns:a16="http://schemas.microsoft.com/office/drawing/2014/main" id="{96776340-88A7-FB16-312D-0CF3F9680CF6}"/>
                </a:ext>
              </a:extLst>
            </p:cNvPr>
            <p:cNvSpPr/>
            <p:nvPr/>
          </p:nvSpPr>
          <p:spPr>
            <a:xfrm>
              <a:off x="8565047" y="4069840"/>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Oval 79">
              <a:extLst>
                <a:ext uri="{FF2B5EF4-FFF2-40B4-BE49-F238E27FC236}">
                  <a16:creationId xmlns:a16="http://schemas.microsoft.com/office/drawing/2014/main" id="{02146AB8-9836-9416-C47A-4B032A987CB1}"/>
                </a:ext>
              </a:extLst>
            </p:cNvPr>
            <p:cNvSpPr/>
            <p:nvPr/>
          </p:nvSpPr>
          <p:spPr>
            <a:xfrm>
              <a:off x="7812088" y="6453165"/>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1" name="Oval 80">
              <a:extLst>
                <a:ext uri="{FF2B5EF4-FFF2-40B4-BE49-F238E27FC236}">
                  <a16:creationId xmlns:a16="http://schemas.microsoft.com/office/drawing/2014/main" id="{4CAB7461-D489-6D34-EEF0-3CD59EBEC74D}"/>
                </a:ext>
              </a:extLst>
            </p:cNvPr>
            <p:cNvSpPr/>
            <p:nvPr/>
          </p:nvSpPr>
          <p:spPr>
            <a:xfrm>
              <a:off x="8227634" y="4565081"/>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82" name="Arc 81">
            <a:extLst>
              <a:ext uri="{FF2B5EF4-FFF2-40B4-BE49-F238E27FC236}">
                <a16:creationId xmlns:a16="http://schemas.microsoft.com/office/drawing/2014/main" id="{F6D80390-4D6A-7CD4-5B4C-151B874B270E}"/>
              </a:ext>
            </a:extLst>
          </p:cNvPr>
          <p:cNvSpPr/>
          <p:nvPr/>
        </p:nvSpPr>
        <p:spPr>
          <a:xfrm rot="18882949">
            <a:off x="4556108" y="3520454"/>
            <a:ext cx="3223936" cy="3223936"/>
          </a:xfrm>
          <a:prstGeom prst="arc">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pic>
        <p:nvPicPr>
          <p:cNvPr id="5122" name="Picture 2">
            <a:extLst>
              <a:ext uri="{FF2B5EF4-FFF2-40B4-BE49-F238E27FC236}">
                <a16:creationId xmlns:a16="http://schemas.microsoft.com/office/drawing/2014/main" id="{5D142325-B7AE-19D0-C6EB-B06B5B79D5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2272" y="300096"/>
            <a:ext cx="1883855" cy="2303627"/>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a:extLst>
              <a:ext uri="{FF2B5EF4-FFF2-40B4-BE49-F238E27FC236}">
                <a16:creationId xmlns:a16="http://schemas.microsoft.com/office/drawing/2014/main" id="{6D0057A9-D77D-3D65-1912-179473649951}"/>
              </a:ext>
            </a:extLst>
          </p:cNvPr>
          <p:cNvSpPr txBox="1"/>
          <p:nvPr/>
        </p:nvSpPr>
        <p:spPr>
          <a:xfrm>
            <a:off x="8609604" y="2659968"/>
            <a:ext cx="1473737" cy="646331"/>
          </a:xfrm>
          <a:prstGeom prst="rect">
            <a:avLst/>
          </a:prstGeom>
          <a:noFill/>
        </p:spPr>
        <p:txBody>
          <a:bodyPr wrap="none" rtlCol="0">
            <a:spAutoFit/>
          </a:bodyPr>
          <a:lstStyle/>
          <a:p>
            <a:pPr algn="ctr"/>
            <a:r>
              <a:rPr lang="en-US" dirty="0"/>
              <a:t>Sewall Wright</a:t>
            </a:r>
          </a:p>
          <a:p>
            <a:pPr algn="ctr"/>
            <a:r>
              <a:rPr lang="en-US" dirty="0"/>
              <a:t>1989-1988</a:t>
            </a:r>
          </a:p>
        </p:txBody>
      </p:sp>
      <p:pic>
        <p:nvPicPr>
          <p:cNvPr id="5124" name="Picture 4">
            <a:extLst>
              <a:ext uri="{FF2B5EF4-FFF2-40B4-BE49-F238E27FC236}">
                <a16:creationId xmlns:a16="http://schemas.microsoft.com/office/drawing/2014/main" id="{36DC0F15-E867-B4D0-07CB-5B56CEC55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540" y="300096"/>
            <a:ext cx="1645448" cy="2303627"/>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71FF80B4-8C8E-CABC-8EDF-833349A94C7C}"/>
              </a:ext>
            </a:extLst>
          </p:cNvPr>
          <p:cNvSpPr txBox="1"/>
          <p:nvPr/>
        </p:nvSpPr>
        <p:spPr>
          <a:xfrm>
            <a:off x="10515600" y="2657512"/>
            <a:ext cx="1452705" cy="646331"/>
          </a:xfrm>
          <a:prstGeom prst="rect">
            <a:avLst/>
          </a:prstGeom>
          <a:noFill/>
        </p:spPr>
        <p:txBody>
          <a:bodyPr wrap="none" rtlCol="0">
            <a:spAutoFit/>
          </a:bodyPr>
          <a:lstStyle/>
          <a:p>
            <a:pPr algn="ctr"/>
            <a:r>
              <a:rPr lang="en-US" dirty="0"/>
              <a:t>Ronald Fisher</a:t>
            </a:r>
          </a:p>
          <a:p>
            <a:pPr algn="ctr"/>
            <a:r>
              <a:rPr lang="en-US" dirty="0"/>
              <a:t>1890-1962</a:t>
            </a:r>
          </a:p>
        </p:txBody>
      </p:sp>
    </p:spTree>
    <p:extLst>
      <p:ext uri="{BB962C8B-B14F-4D97-AF65-F5344CB8AC3E}">
        <p14:creationId xmlns:p14="http://schemas.microsoft.com/office/powerpoint/2010/main" val="40792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4A844-F489-9049-818C-4EE322A0AF51}"/>
              </a:ext>
            </a:extLst>
          </p:cNvPr>
          <p:cNvSpPr>
            <a:spLocks noGrp="1"/>
          </p:cNvSpPr>
          <p:nvPr>
            <p:ph type="title"/>
          </p:nvPr>
        </p:nvSpPr>
        <p:spPr/>
        <p:txBody>
          <a:bodyPr/>
          <a:lstStyle/>
          <a:p>
            <a:r>
              <a:rPr lang="en-DE" dirty="0"/>
              <a:t>Wright-Fisher Model</a:t>
            </a:r>
          </a:p>
        </p:txBody>
      </p:sp>
      <p:sp>
        <p:nvSpPr>
          <p:cNvPr id="3" name="Content Placeholder 2">
            <a:extLst>
              <a:ext uri="{FF2B5EF4-FFF2-40B4-BE49-F238E27FC236}">
                <a16:creationId xmlns:a16="http://schemas.microsoft.com/office/drawing/2014/main" id="{674DBE1C-44CB-5D4B-AC60-8C800EF55C39}"/>
              </a:ext>
            </a:extLst>
          </p:cNvPr>
          <p:cNvSpPr>
            <a:spLocks noGrp="1"/>
          </p:cNvSpPr>
          <p:nvPr>
            <p:ph idx="1"/>
          </p:nvPr>
        </p:nvSpPr>
        <p:spPr/>
        <p:txBody>
          <a:bodyPr>
            <a:normAutofit/>
          </a:bodyPr>
          <a:lstStyle/>
          <a:p>
            <a:r>
              <a:rPr lang="en-US" dirty="0"/>
              <a:t>G</a:t>
            </a:r>
            <a:r>
              <a:rPr lang="en-DE" dirty="0"/>
              <a:t>ene copies are randomly sampled from 1 generation to the next</a:t>
            </a:r>
          </a:p>
          <a:p>
            <a:endParaRPr lang="en-DE" dirty="0"/>
          </a:p>
          <a:p>
            <a:endParaRPr lang="en-DE" dirty="0"/>
          </a:p>
          <a:p>
            <a:endParaRPr lang="en-DE" dirty="0"/>
          </a:p>
        </p:txBody>
      </p:sp>
      <mc:AlternateContent xmlns:mc="http://schemas.openxmlformats.org/markup-compatibility/2006">
        <mc:Choice xmlns:a14="http://schemas.microsoft.com/office/drawing/2010/main" Requires="a14">
          <p:sp>
            <p:nvSpPr>
              <p:cNvPr id="85" name="Content Placeholder 2">
                <a:extLst>
                  <a:ext uri="{FF2B5EF4-FFF2-40B4-BE49-F238E27FC236}">
                    <a16:creationId xmlns:a16="http://schemas.microsoft.com/office/drawing/2014/main" id="{9CE413F3-574C-FA50-1979-03BC2CB0EBF0}"/>
                  </a:ext>
                </a:extLst>
              </p:cNvPr>
              <p:cNvSpPr txBox="1">
                <a:spLocks/>
              </p:cNvSpPr>
              <p:nvPr/>
            </p:nvSpPr>
            <p:spPr>
              <a:xfrm>
                <a:off x="838200" y="2675965"/>
                <a:ext cx="10515600" cy="35009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dirty="0"/>
                  <a:t>What is the expected allele frequency in the next generation?</a:t>
                </a:r>
              </a:p>
              <a:p>
                <a:endParaRPr lang="en-DE"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m:t>
                      </m:r>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𝑓</m:t>
                          </m:r>
                          <m:r>
                            <a:rPr lang="en-US" i="1" baseline="-25000" smtClean="0">
                              <a:latin typeface="Cambria Math" panose="02040503050406030204" pitchFamily="18" charset="0"/>
                            </a:rPr>
                            <m:t>𝐴</m:t>
                          </m:r>
                          <m:d>
                            <m:dPr>
                              <m:ctrlPr>
                                <a:rPr lang="en-US" i="1" baseline="-25000" smtClean="0">
                                  <a:latin typeface="Cambria Math" panose="02040503050406030204" pitchFamily="18" charset="0"/>
                                </a:rPr>
                              </m:ctrlPr>
                            </m:dPr>
                            <m:e>
                              <m:r>
                                <a:rPr lang="en-US" i="1" baseline="-25000" smtClean="0">
                                  <a:latin typeface="Cambria Math" panose="02040503050406030204" pitchFamily="18" charset="0"/>
                                </a:rPr>
                                <m:t>𝑡</m:t>
                              </m:r>
                              <m:r>
                                <a:rPr lang="en-US" i="1" baseline="-25000" smtClean="0">
                                  <a:latin typeface="Cambria Math" panose="02040503050406030204" pitchFamily="18" charset="0"/>
                                </a:rPr>
                                <m:t>+1</m:t>
                              </m:r>
                            </m:e>
                          </m:d>
                        </m:e>
                      </m:d>
                      <m:r>
                        <a:rPr lang="en-US" i="1" smtClean="0">
                          <a:latin typeface="Cambria Math" panose="02040503050406030204" pitchFamily="18" charset="0"/>
                        </a:rPr>
                        <m:t>=</m:t>
                      </m:r>
                      <m:f>
                        <m:fPr>
                          <m:ctrlPr>
                            <a:rPr lang="en-DE" i="1" smtClean="0">
                              <a:latin typeface="Cambria Math" panose="02040503050406030204" pitchFamily="18" charset="0"/>
                            </a:rPr>
                          </m:ctrlPr>
                        </m:fPr>
                        <m:num>
                          <m:d>
                            <m:dPr>
                              <m:ctrlPr>
                                <a:rPr lang="en-US" i="1" smtClean="0">
                                  <a:latin typeface="Cambria Math" panose="02040503050406030204" pitchFamily="18" charset="0"/>
                                </a:rPr>
                              </m:ctrlPr>
                            </m:dPr>
                            <m:e>
                              <m:r>
                                <a:rPr lang="en-US" i="1" smtClean="0">
                                  <a:latin typeface="Cambria Math" panose="02040503050406030204" pitchFamily="18" charset="0"/>
                                </a:rPr>
                                <m:t>2</m:t>
                              </m:r>
                              <m:r>
                                <a:rPr lang="en-US" i="1" smtClean="0">
                                  <a:latin typeface="Cambria Math" panose="02040503050406030204" pitchFamily="18" charset="0"/>
                                </a:rPr>
                                <m:t>𝑁</m:t>
                              </m:r>
                            </m:e>
                          </m:d>
                          <m:d>
                            <m:dPr>
                              <m:ctrlPr>
                                <a:rPr lang="en-US" i="1" smtClean="0">
                                  <a:latin typeface="Cambria Math" panose="02040503050406030204" pitchFamily="18" charset="0"/>
                                </a:rPr>
                              </m:ctrlPr>
                            </m:dPr>
                            <m:e>
                              <m:r>
                                <a:rPr lang="en-US" i="1" smtClean="0">
                                  <a:latin typeface="Cambria Math" panose="02040503050406030204" pitchFamily="18" charset="0"/>
                                </a:rPr>
                                <m:t>𝑓</m:t>
                              </m:r>
                              <m:r>
                                <a:rPr lang="en-US" i="1" baseline="-25000" smtClean="0">
                                  <a:latin typeface="Cambria Math" panose="02040503050406030204" pitchFamily="18" charset="0"/>
                                </a:rPr>
                                <m:t>𝐴</m:t>
                              </m:r>
                            </m:e>
                          </m:d>
                        </m:num>
                        <m:den>
                          <m:r>
                            <a:rPr lang="en-US" i="1" smtClean="0">
                              <a:latin typeface="Cambria Math" panose="02040503050406030204" pitchFamily="18" charset="0"/>
                            </a:rPr>
                            <m:t>2</m:t>
                          </m:r>
                          <m:r>
                            <a:rPr lang="en-US" i="1" smtClean="0">
                              <a:latin typeface="Cambria Math" panose="02040503050406030204" pitchFamily="18" charset="0"/>
                            </a:rPr>
                            <m:t>𝑁</m:t>
                          </m:r>
                        </m:den>
                      </m:f>
                      <m:r>
                        <a:rPr lang="en-US" i="1" smtClean="0">
                          <a:latin typeface="Cambria Math" panose="02040503050406030204" pitchFamily="18" charset="0"/>
                        </a:rPr>
                        <m:t>=</m:t>
                      </m:r>
                      <m:r>
                        <a:rPr lang="en-US" i="1" smtClean="0">
                          <a:latin typeface="Cambria Math" panose="02040503050406030204" pitchFamily="18" charset="0"/>
                        </a:rPr>
                        <m:t>𝑓𝐴</m:t>
                      </m:r>
                    </m:oMath>
                  </m:oMathPara>
                </a14:m>
                <a:endParaRPr lang="en-DE" baseline="-25000" dirty="0"/>
              </a:p>
            </p:txBody>
          </p:sp>
        </mc:Choice>
        <mc:Fallback>
          <p:sp>
            <p:nvSpPr>
              <p:cNvPr id="85" name="Content Placeholder 2">
                <a:extLst>
                  <a:ext uri="{FF2B5EF4-FFF2-40B4-BE49-F238E27FC236}">
                    <a16:creationId xmlns:a16="http://schemas.microsoft.com/office/drawing/2014/main" id="{9CE413F3-574C-FA50-1979-03BC2CB0EBF0}"/>
                  </a:ext>
                </a:extLst>
              </p:cNvPr>
              <p:cNvSpPr txBox="1">
                <a:spLocks noRot="1" noChangeAspect="1" noMove="1" noResize="1" noEditPoints="1" noAdjustHandles="1" noChangeArrowheads="1" noChangeShapeType="1" noTextEdit="1"/>
              </p:cNvSpPr>
              <p:nvPr/>
            </p:nvSpPr>
            <p:spPr>
              <a:xfrm>
                <a:off x="838200" y="2675965"/>
                <a:ext cx="10515600" cy="3500998"/>
              </a:xfrm>
              <a:prstGeom prst="rect">
                <a:avLst/>
              </a:prstGeom>
              <a:blipFill>
                <a:blip r:embed="rId2"/>
                <a:stretch>
                  <a:fillRect l="-1086" t="-2888"/>
                </a:stretch>
              </a:blipFill>
            </p:spPr>
            <p:txBody>
              <a:bodyPr/>
              <a:lstStyle/>
              <a:p>
                <a:r>
                  <a:rPr lang="en-US">
                    <a:noFill/>
                  </a:rPr>
                  <a:t> </a:t>
                </a:r>
              </a:p>
            </p:txBody>
          </p:sp>
        </mc:Fallback>
      </mc:AlternateContent>
      <p:sp>
        <p:nvSpPr>
          <p:cNvPr id="86" name="TextBox 85">
            <a:extLst>
              <a:ext uri="{FF2B5EF4-FFF2-40B4-BE49-F238E27FC236}">
                <a16:creationId xmlns:a16="http://schemas.microsoft.com/office/drawing/2014/main" id="{74B0FDD1-A84D-349A-8623-4B4F8B1F478F}"/>
              </a:ext>
            </a:extLst>
          </p:cNvPr>
          <p:cNvSpPr txBox="1"/>
          <p:nvPr/>
        </p:nvSpPr>
        <p:spPr>
          <a:xfrm>
            <a:off x="2479882" y="5543856"/>
            <a:ext cx="7232236" cy="461665"/>
          </a:xfrm>
          <a:prstGeom prst="rect">
            <a:avLst/>
          </a:prstGeom>
          <a:noFill/>
        </p:spPr>
        <p:txBody>
          <a:bodyPr wrap="none" rtlCol="0">
            <a:spAutoFit/>
          </a:bodyPr>
          <a:lstStyle/>
          <a:p>
            <a:r>
              <a:rPr lang="en-DE" sz="2400" dirty="0"/>
              <a:t>Expected allele frequencies are equal across generations</a:t>
            </a:r>
          </a:p>
        </p:txBody>
      </p:sp>
      <p:sp>
        <p:nvSpPr>
          <p:cNvPr id="4" name="TextBox 3">
            <a:extLst>
              <a:ext uri="{FF2B5EF4-FFF2-40B4-BE49-F238E27FC236}">
                <a16:creationId xmlns:a16="http://schemas.microsoft.com/office/drawing/2014/main" id="{395881BC-534D-EC53-BEA2-4DE4AA148F7A}"/>
              </a:ext>
            </a:extLst>
          </p:cNvPr>
          <p:cNvSpPr txBox="1"/>
          <p:nvPr/>
        </p:nvSpPr>
        <p:spPr>
          <a:xfrm>
            <a:off x="3833201" y="6176963"/>
            <a:ext cx="4525598" cy="461665"/>
          </a:xfrm>
          <a:prstGeom prst="rect">
            <a:avLst/>
          </a:prstGeom>
          <a:noFill/>
        </p:spPr>
        <p:txBody>
          <a:bodyPr wrap="none" rtlCol="0">
            <a:spAutoFit/>
          </a:bodyPr>
          <a:lstStyle/>
          <a:p>
            <a:r>
              <a:rPr lang="en-DE" sz="2400" dirty="0"/>
              <a:t>Why do allele frequencies change?</a:t>
            </a:r>
          </a:p>
        </p:txBody>
      </p:sp>
    </p:spTree>
    <p:extLst>
      <p:ext uri="{BB962C8B-B14F-4D97-AF65-F5344CB8AC3E}">
        <p14:creationId xmlns:p14="http://schemas.microsoft.com/office/powerpoint/2010/main" val="118881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EBF71-9646-6849-8604-49A251AE727C}"/>
              </a:ext>
            </a:extLst>
          </p:cNvPr>
          <p:cNvSpPr>
            <a:spLocks noGrp="1"/>
          </p:cNvSpPr>
          <p:nvPr>
            <p:ph type="title"/>
          </p:nvPr>
        </p:nvSpPr>
        <p:spPr/>
        <p:txBody>
          <a:bodyPr/>
          <a:lstStyle/>
          <a:p>
            <a:r>
              <a:rPr lang="en-DE" dirty="0"/>
              <a:t>Wright-Fisher simulation</a:t>
            </a:r>
          </a:p>
        </p:txBody>
      </p:sp>
      <p:sp>
        <p:nvSpPr>
          <p:cNvPr id="3" name="Content Placeholder 2">
            <a:extLst>
              <a:ext uri="{FF2B5EF4-FFF2-40B4-BE49-F238E27FC236}">
                <a16:creationId xmlns:a16="http://schemas.microsoft.com/office/drawing/2014/main" id="{72839477-6546-CA4C-977A-2BD6A22071A3}"/>
              </a:ext>
            </a:extLst>
          </p:cNvPr>
          <p:cNvSpPr>
            <a:spLocks noGrp="1"/>
          </p:cNvSpPr>
          <p:nvPr>
            <p:ph idx="1"/>
          </p:nvPr>
        </p:nvSpPr>
        <p:spPr/>
        <p:txBody>
          <a:bodyPr/>
          <a:lstStyle/>
          <a:p>
            <a:pPr marL="457200" lvl="1" indent="0">
              <a:buNone/>
            </a:pPr>
            <a:endParaRPr lang="en-DE" dirty="0"/>
          </a:p>
          <a:p>
            <a:r>
              <a:rPr lang="en-DE" dirty="0"/>
              <a:t> </a:t>
            </a:r>
            <a:r>
              <a:rPr lang="en-US" dirty="0"/>
              <a:t>https://</a:t>
            </a:r>
            <a:r>
              <a:rPr lang="en-US" dirty="0" err="1"/>
              <a:t>keholsinger.shinyapps.io</a:t>
            </a:r>
            <a:r>
              <a:rPr lang="en-US" dirty="0"/>
              <a:t>/Genetic-Drift/</a:t>
            </a:r>
          </a:p>
          <a:p>
            <a:endParaRPr lang="en-DE" dirty="0"/>
          </a:p>
        </p:txBody>
      </p:sp>
    </p:spTree>
    <p:extLst>
      <p:ext uri="{BB962C8B-B14F-4D97-AF65-F5344CB8AC3E}">
        <p14:creationId xmlns:p14="http://schemas.microsoft.com/office/powerpoint/2010/main" val="1259796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4A844-F489-9049-818C-4EE322A0AF51}"/>
              </a:ext>
            </a:extLst>
          </p:cNvPr>
          <p:cNvSpPr>
            <a:spLocks noGrp="1"/>
          </p:cNvSpPr>
          <p:nvPr>
            <p:ph type="title"/>
          </p:nvPr>
        </p:nvSpPr>
        <p:spPr/>
        <p:txBody>
          <a:bodyPr/>
          <a:lstStyle/>
          <a:p>
            <a:r>
              <a:rPr lang="en-DE" dirty="0"/>
              <a:t>Wright-Fisher Model</a:t>
            </a:r>
          </a:p>
        </p:txBody>
      </p:sp>
      <p:sp>
        <p:nvSpPr>
          <p:cNvPr id="3" name="Content Placeholder 2">
            <a:extLst>
              <a:ext uri="{FF2B5EF4-FFF2-40B4-BE49-F238E27FC236}">
                <a16:creationId xmlns:a16="http://schemas.microsoft.com/office/drawing/2014/main" id="{674DBE1C-44CB-5D4B-AC60-8C800EF55C39}"/>
              </a:ext>
            </a:extLst>
          </p:cNvPr>
          <p:cNvSpPr>
            <a:spLocks noGrp="1"/>
          </p:cNvSpPr>
          <p:nvPr>
            <p:ph idx="1"/>
          </p:nvPr>
        </p:nvSpPr>
        <p:spPr/>
        <p:txBody>
          <a:bodyPr>
            <a:normAutofit/>
          </a:bodyPr>
          <a:lstStyle/>
          <a:p>
            <a:r>
              <a:rPr lang="en-US" dirty="0"/>
              <a:t>G</a:t>
            </a:r>
            <a:r>
              <a:rPr lang="en-DE" dirty="0"/>
              <a:t>ene copies are randomly sampled from 1 generation to the next</a:t>
            </a:r>
          </a:p>
          <a:p>
            <a:endParaRPr lang="en-DE" dirty="0"/>
          </a:p>
          <a:p>
            <a:pPr marL="457200" lvl="1" indent="0">
              <a:buNone/>
            </a:pPr>
            <a:r>
              <a:rPr lang="en-DE" dirty="0"/>
              <a:t>   </a:t>
            </a:r>
          </a:p>
          <a:p>
            <a:pPr marL="457200" lvl="1" indent="0">
              <a:buNone/>
            </a:pPr>
            <a:endParaRPr lang="en-DE" dirty="0"/>
          </a:p>
          <a:p>
            <a:pPr marL="457200" lvl="1" indent="0">
              <a:buNone/>
            </a:pPr>
            <a:endParaRPr lang="en-DE" dirty="0"/>
          </a:p>
          <a:p>
            <a:pPr marL="457200" lvl="1" indent="0">
              <a:buNone/>
            </a:pPr>
            <a:endParaRPr lang="en-DE" dirty="0"/>
          </a:p>
          <a:p>
            <a:pPr marL="457200" lvl="1" indent="0">
              <a:buNone/>
            </a:pPr>
            <a:endParaRPr lang="en-DE" dirty="0"/>
          </a:p>
          <a:p>
            <a:pPr marL="457200" lvl="1" indent="0">
              <a:buNone/>
            </a:pPr>
            <a:endParaRPr lang="en-DE" dirty="0"/>
          </a:p>
        </p:txBody>
      </p:sp>
      <p:pic>
        <p:nvPicPr>
          <p:cNvPr id="15362" name="Picture 2">
            <a:extLst>
              <a:ext uri="{FF2B5EF4-FFF2-40B4-BE49-F238E27FC236}">
                <a16:creationId xmlns:a16="http://schemas.microsoft.com/office/drawing/2014/main" id="{43E22567-D54B-E090-1B73-D7402E77B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203" y="2967137"/>
            <a:ext cx="7110327" cy="32320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118AA44-4F7D-34C7-2091-739DA8FFDBE1}"/>
              </a:ext>
            </a:extLst>
          </p:cNvPr>
          <p:cNvSpPr txBox="1"/>
          <p:nvPr/>
        </p:nvSpPr>
        <p:spPr>
          <a:xfrm>
            <a:off x="0" y="3101607"/>
            <a:ext cx="5177118" cy="2677656"/>
          </a:xfrm>
          <a:prstGeom prst="rect">
            <a:avLst/>
          </a:prstGeom>
          <a:noFill/>
        </p:spPr>
        <p:txBody>
          <a:bodyPr wrap="square" rtlCol="0">
            <a:spAutoFit/>
          </a:bodyPr>
          <a:lstStyle/>
          <a:p>
            <a:r>
              <a:rPr lang="en-DE" sz="2400" b="1" dirty="0"/>
              <a:t>DRIFT</a:t>
            </a:r>
          </a:p>
          <a:p>
            <a:pPr marL="800100" lvl="1" indent="-342900">
              <a:buFont typeface="Arial" panose="020B0604020202020204" pitchFamily="34" charset="0"/>
              <a:buChar char="•"/>
            </a:pPr>
            <a:r>
              <a:rPr lang="en-DE" sz="2400" dirty="0"/>
              <a:t>Think about flipping a coin</a:t>
            </a:r>
          </a:p>
          <a:p>
            <a:pPr marL="800100" lvl="1" indent="-342900">
              <a:buFont typeface="Arial" panose="020B0604020202020204" pitchFamily="34" charset="0"/>
              <a:buChar char="•"/>
            </a:pPr>
            <a:r>
              <a:rPr lang="en-US" sz="2400" dirty="0"/>
              <a:t>W</a:t>
            </a:r>
            <a:r>
              <a:rPr lang="en-DE" sz="2400" dirty="0"/>
              <a:t>e have finite populations, so alleles are randomly fixed or lost. </a:t>
            </a:r>
          </a:p>
          <a:p>
            <a:pPr marL="800100" lvl="1" indent="-342900">
              <a:buFont typeface="Arial" panose="020B0604020202020204" pitchFamily="34" charset="0"/>
              <a:buChar char="•"/>
            </a:pPr>
            <a:r>
              <a:rPr lang="en-DE" sz="2400" dirty="0"/>
              <a:t>All alleles will eventually be fixed or lost</a:t>
            </a:r>
          </a:p>
          <a:p>
            <a:endParaRPr lang="en-DE" sz="2400" dirty="0"/>
          </a:p>
        </p:txBody>
      </p:sp>
    </p:spTree>
    <p:extLst>
      <p:ext uri="{BB962C8B-B14F-4D97-AF65-F5344CB8AC3E}">
        <p14:creationId xmlns:p14="http://schemas.microsoft.com/office/powerpoint/2010/main" val="151518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9DFA-BECB-484A-A873-068E90CFC1B6}"/>
              </a:ext>
            </a:extLst>
          </p:cNvPr>
          <p:cNvSpPr>
            <a:spLocks noGrp="1"/>
          </p:cNvSpPr>
          <p:nvPr>
            <p:ph type="title"/>
          </p:nvPr>
        </p:nvSpPr>
        <p:spPr>
          <a:xfrm>
            <a:off x="156274" y="148148"/>
            <a:ext cx="10515600" cy="1325563"/>
          </a:xfrm>
        </p:spPr>
        <p:txBody>
          <a:bodyPr/>
          <a:lstStyle/>
          <a:p>
            <a:r>
              <a:rPr lang="en-DE" dirty="0"/>
              <a:t>Effective population size (N</a:t>
            </a:r>
            <a:r>
              <a:rPr lang="en-DE" baseline="-25000" dirty="0"/>
              <a:t>e</a:t>
            </a:r>
            <a:r>
              <a:rPr lang="en-DE" dirty="0"/>
              <a:t>)</a:t>
            </a:r>
          </a:p>
        </p:txBody>
      </p:sp>
      <p:sp>
        <p:nvSpPr>
          <p:cNvPr id="3" name="Content Placeholder 2">
            <a:extLst>
              <a:ext uri="{FF2B5EF4-FFF2-40B4-BE49-F238E27FC236}">
                <a16:creationId xmlns:a16="http://schemas.microsoft.com/office/drawing/2014/main" id="{2A81B38A-FB37-9D40-B7A4-BF8D54F620A4}"/>
              </a:ext>
            </a:extLst>
          </p:cNvPr>
          <p:cNvSpPr>
            <a:spLocks noGrp="1"/>
          </p:cNvSpPr>
          <p:nvPr>
            <p:ph idx="1"/>
          </p:nvPr>
        </p:nvSpPr>
        <p:spPr>
          <a:xfrm>
            <a:off x="156274" y="1208868"/>
            <a:ext cx="11197526" cy="1023554"/>
          </a:xfrm>
        </p:spPr>
        <p:txBody>
          <a:bodyPr>
            <a:normAutofit fontScale="92500" lnSpcReduction="20000"/>
          </a:bodyPr>
          <a:lstStyle/>
          <a:p>
            <a:r>
              <a:rPr lang="en-DE" sz="2400" dirty="0"/>
              <a:t>T</a:t>
            </a:r>
            <a:r>
              <a:rPr lang="en-US" sz="2400" dirty="0"/>
              <a:t>h</a:t>
            </a:r>
            <a:r>
              <a:rPr lang="en-DE" sz="2400" dirty="0"/>
              <a:t>e number of individuals that would produce the same amount of drift as the observed population</a:t>
            </a:r>
          </a:p>
          <a:p>
            <a:r>
              <a:rPr lang="en-DE" sz="2400" dirty="0"/>
              <a:t>In contrast to the census size</a:t>
            </a:r>
          </a:p>
        </p:txBody>
      </p:sp>
      <p:grpSp>
        <p:nvGrpSpPr>
          <p:cNvPr id="51" name="Group 50">
            <a:extLst>
              <a:ext uri="{FF2B5EF4-FFF2-40B4-BE49-F238E27FC236}">
                <a16:creationId xmlns:a16="http://schemas.microsoft.com/office/drawing/2014/main" id="{D80D9D60-605B-33B8-752D-65425E881CD4}"/>
              </a:ext>
            </a:extLst>
          </p:cNvPr>
          <p:cNvGrpSpPr/>
          <p:nvPr/>
        </p:nvGrpSpPr>
        <p:grpSpPr>
          <a:xfrm>
            <a:off x="1752132" y="2276850"/>
            <a:ext cx="1932446" cy="2704190"/>
            <a:chOff x="1752132" y="2276850"/>
            <a:chExt cx="1932446" cy="2704190"/>
          </a:xfrm>
        </p:grpSpPr>
        <p:sp>
          <p:nvSpPr>
            <p:cNvPr id="4" name="Oval 3">
              <a:extLst>
                <a:ext uri="{FF2B5EF4-FFF2-40B4-BE49-F238E27FC236}">
                  <a16:creationId xmlns:a16="http://schemas.microsoft.com/office/drawing/2014/main" id="{05627860-91B2-4A47-8608-5BF05A5657DA}"/>
                </a:ext>
              </a:extLst>
            </p:cNvPr>
            <p:cNvSpPr/>
            <p:nvPr/>
          </p:nvSpPr>
          <p:spPr>
            <a:xfrm>
              <a:off x="1906145" y="3587889"/>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Oval 4">
              <a:extLst>
                <a:ext uri="{FF2B5EF4-FFF2-40B4-BE49-F238E27FC236}">
                  <a16:creationId xmlns:a16="http://schemas.microsoft.com/office/drawing/2014/main" id="{B27654D2-C39E-F042-9264-285F2122BB6E}"/>
                </a:ext>
              </a:extLst>
            </p:cNvPr>
            <p:cNvSpPr/>
            <p:nvPr/>
          </p:nvSpPr>
          <p:spPr>
            <a:xfrm>
              <a:off x="2349139" y="4188961"/>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Oval 5">
              <a:extLst>
                <a:ext uri="{FF2B5EF4-FFF2-40B4-BE49-F238E27FC236}">
                  <a16:creationId xmlns:a16="http://schemas.microsoft.com/office/drawing/2014/main" id="{E6AD6E2A-C0D6-E64B-9EEA-28249B91FC32}"/>
                </a:ext>
              </a:extLst>
            </p:cNvPr>
            <p:cNvSpPr/>
            <p:nvPr/>
          </p:nvSpPr>
          <p:spPr>
            <a:xfrm>
              <a:off x="2506705" y="3693151"/>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79104E89-C8F3-4D4D-8C40-8068EC7530A0}"/>
                </a:ext>
              </a:extLst>
            </p:cNvPr>
            <p:cNvSpPr/>
            <p:nvPr/>
          </p:nvSpPr>
          <p:spPr>
            <a:xfrm>
              <a:off x="2332995" y="3133274"/>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9BCB4865-172F-F349-8325-0A685EEE4C01}"/>
                </a:ext>
              </a:extLst>
            </p:cNvPr>
            <p:cNvSpPr/>
            <p:nvPr/>
          </p:nvSpPr>
          <p:spPr>
            <a:xfrm>
              <a:off x="3121472" y="2952460"/>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Oval 8">
              <a:extLst>
                <a:ext uri="{FF2B5EF4-FFF2-40B4-BE49-F238E27FC236}">
                  <a16:creationId xmlns:a16="http://schemas.microsoft.com/office/drawing/2014/main" id="{FBDAC60A-4360-A441-AD44-736C998467A1}"/>
                </a:ext>
              </a:extLst>
            </p:cNvPr>
            <p:cNvSpPr/>
            <p:nvPr/>
          </p:nvSpPr>
          <p:spPr>
            <a:xfrm>
              <a:off x="1882410" y="2636909"/>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88F60178-32F7-B54A-90B8-B04D4CA24F0E}"/>
                </a:ext>
              </a:extLst>
            </p:cNvPr>
            <p:cNvSpPr/>
            <p:nvPr/>
          </p:nvSpPr>
          <p:spPr>
            <a:xfrm>
              <a:off x="2864458" y="4002845"/>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Oval 10">
              <a:extLst>
                <a:ext uri="{FF2B5EF4-FFF2-40B4-BE49-F238E27FC236}">
                  <a16:creationId xmlns:a16="http://schemas.microsoft.com/office/drawing/2014/main" id="{F45646F3-94CC-D944-945B-191EF8601928}"/>
                </a:ext>
              </a:extLst>
            </p:cNvPr>
            <p:cNvSpPr/>
            <p:nvPr/>
          </p:nvSpPr>
          <p:spPr>
            <a:xfrm>
              <a:off x="3326825" y="4115856"/>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Oval 11">
              <a:extLst>
                <a:ext uri="{FF2B5EF4-FFF2-40B4-BE49-F238E27FC236}">
                  <a16:creationId xmlns:a16="http://schemas.microsoft.com/office/drawing/2014/main" id="{4A204731-5AEB-7D42-8A0E-7FEF63DBAA0A}"/>
                </a:ext>
              </a:extLst>
            </p:cNvPr>
            <p:cNvSpPr/>
            <p:nvPr/>
          </p:nvSpPr>
          <p:spPr>
            <a:xfrm>
              <a:off x="2502506" y="4518488"/>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Oval 12">
              <a:extLst>
                <a:ext uri="{FF2B5EF4-FFF2-40B4-BE49-F238E27FC236}">
                  <a16:creationId xmlns:a16="http://schemas.microsoft.com/office/drawing/2014/main" id="{BA8F6C6C-D63D-644C-8A76-AAD0073B716E}"/>
                </a:ext>
              </a:extLst>
            </p:cNvPr>
            <p:cNvSpPr/>
            <p:nvPr/>
          </p:nvSpPr>
          <p:spPr>
            <a:xfrm>
              <a:off x="2035300" y="438727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Oval 13">
              <a:extLst>
                <a:ext uri="{FF2B5EF4-FFF2-40B4-BE49-F238E27FC236}">
                  <a16:creationId xmlns:a16="http://schemas.microsoft.com/office/drawing/2014/main" id="{E0A305E3-06DD-C24F-A438-517844AA7298}"/>
                </a:ext>
              </a:extLst>
            </p:cNvPr>
            <p:cNvSpPr/>
            <p:nvPr/>
          </p:nvSpPr>
          <p:spPr>
            <a:xfrm>
              <a:off x="2132809" y="2878198"/>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Oval 14">
              <a:extLst>
                <a:ext uri="{FF2B5EF4-FFF2-40B4-BE49-F238E27FC236}">
                  <a16:creationId xmlns:a16="http://schemas.microsoft.com/office/drawing/2014/main" id="{0339C8D5-E3F5-D749-98C6-F88887D818D0}"/>
                </a:ext>
              </a:extLst>
            </p:cNvPr>
            <p:cNvSpPr/>
            <p:nvPr/>
          </p:nvSpPr>
          <p:spPr>
            <a:xfrm>
              <a:off x="3479225" y="426825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Oval 15">
              <a:extLst>
                <a:ext uri="{FF2B5EF4-FFF2-40B4-BE49-F238E27FC236}">
                  <a16:creationId xmlns:a16="http://schemas.microsoft.com/office/drawing/2014/main" id="{8EC66089-E1D9-2944-B074-363D819BAA2E}"/>
                </a:ext>
              </a:extLst>
            </p:cNvPr>
            <p:cNvSpPr/>
            <p:nvPr/>
          </p:nvSpPr>
          <p:spPr>
            <a:xfrm>
              <a:off x="2609381" y="333145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Oval 16">
              <a:extLst>
                <a:ext uri="{FF2B5EF4-FFF2-40B4-BE49-F238E27FC236}">
                  <a16:creationId xmlns:a16="http://schemas.microsoft.com/office/drawing/2014/main" id="{FA6E6E12-7216-4841-BFB4-0BFA481F4C06}"/>
                </a:ext>
              </a:extLst>
            </p:cNvPr>
            <p:cNvSpPr/>
            <p:nvPr/>
          </p:nvSpPr>
          <p:spPr>
            <a:xfrm>
              <a:off x="3065292" y="3819264"/>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Oval 17">
              <a:extLst>
                <a:ext uri="{FF2B5EF4-FFF2-40B4-BE49-F238E27FC236}">
                  <a16:creationId xmlns:a16="http://schemas.microsoft.com/office/drawing/2014/main" id="{C73B2217-589E-5346-9424-4F3330DE75EB}"/>
                </a:ext>
              </a:extLst>
            </p:cNvPr>
            <p:cNvSpPr/>
            <p:nvPr/>
          </p:nvSpPr>
          <p:spPr>
            <a:xfrm>
              <a:off x="2538348" y="2587740"/>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Oval 18">
              <a:extLst>
                <a:ext uri="{FF2B5EF4-FFF2-40B4-BE49-F238E27FC236}">
                  <a16:creationId xmlns:a16="http://schemas.microsoft.com/office/drawing/2014/main" id="{9164F49D-BC55-EE4D-BE8D-D55EFAC407CF}"/>
                </a:ext>
              </a:extLst>
            </p:cNvPr>
            <p:cNvSpPr/>
            <p:nvPr/>
          </p:nvSpPr>
          <p:spPr>
            <a:xfrm>
              <a:off x="2200935" y="364365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Oval 19">
              <a:extLst>
                <a:ext uri="{FF2B5EF4-FFF2-40B4-BE49-F238E27FC236}">
                  <a16:creationId xmlns:a16="http://schemas.microsoft.com/office/drawing/2014/main" id="{D06B6951-DB70-2642-A517-2521F03F85C4}"/>
                </a:ext>
              </a:extLst>
            </p:cNvPr>
            <p:cNvSpPr/>
            <p:nvPr/>
          </p:nvSpPr>
          <p:spPr>
            <a:xfrm>
              <a:off x="2307486" y="4775687"/>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D834CF73-B41E-694D-A115-53C0733A033B}"/>
                </a:ext>
              </a:extLst>
            </p:cNvPr>
            <p:cNvSpPr/>
            <p:nvPr/>
          </p:nvSpPr>
          <p:spPr>
            <a:xfrm>
              <a:off x="2963905" y="3217682"/>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Oval 21">
              <a:extLst>
                <a:ext uri="{FF2B5EF4-FFF2-40B4-BE49-F238E27FC236}">
                  <a16:creationId xmlns:a16="http://schemas.microsoft.com/office/drawing/2014/main" id="{7A50DAD3-F7DF-7F40-A2F6-8982EAE8D6D8}"/>
                </a:ext>
              </a:extLst>
            </p:cNvPr>
            <p:cNvSpPr/>
            <p:nvPr/>
          </p:nvSpPr>
          <p:spPr>
            <a:xfrm>
              <a:off x="3234803" y="4484038"/>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Oval 22">
              <a:extLst>
                <a:ext uri="{FF2B5EF4-FFF2-40B4-BE49-F238E27FC236}">
                  <a16:creationId xmlns:a16="http://schemas.microsoft.com/office/drawing/2014/main" id="{9F37C827-D7C1-8445-A90E-F1EDC6F409BF}"/>
                </a:ext>
              </a:extLst>
            </p:cNvPr>
            <p:cNvSpPr/>
            <p:nvPr/>
          </p:nvSpPr>
          <p:spPr>
            <a:xfrm>
              <a:off x="2881250" y="2790375"/>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Oval 23">
              <a:extLst>
                <a:ext uri="{FF2B5EF4-FFF2-40B4-BE49-F238E27FC236}">
                  <a16:creationId xmlns:a16="http://schemas.microsoft.com/office/drawing/2014/main" id="{6A2FAF94-509B-874C-8CB7-1BBFBDB7AA88}"/>
                </a:ext>
              </a:extLst>
            </p:cNvPr>
            <p:cNvSpPr/>
            <p:nvPr/>
          </p:nvSpPr>
          <p:spPr>
            <a:xfrm>
              <a:off x="2879631" y="4586715"/>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Oval 24">
              <a:extLst>
                <a:ext uri="{FF2B5EF4-FFF2-40B4-BE49-F238E27FC236}">
                  <a16:creationId xmlns:a16="http://schemas.microsoft.com/office/drawing/2014/main" id="{3C63ECC6-CF07-D34C-B4FE-E864688E8DB6}"/>
                </a:ext>
              </a:extLst>
            </p:cNvPr>
            <p:cNvSpPr/>
            <p:nvPr/>
          </p:nvSpPr>
          <p:spPr>
            <a:xfrm>
              <a:off x="2780184" y="3672095"/>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ACC1418F-01E1-2144-A68C-62709E44ED1F}"/>
                </a:ext>
              </a:extLst>
            </p:cNvPr>
            <p:cNvSpPr/>
            <p:nvPr/>
          </p:nvSpPr>
          <p:spPr>
            <a:xfrm>
              <a:off x="2035300" y="3217682"/>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Oval 26">
              <a:extLst>
                <a:ext uri="{FF2B5EF4-FFF2-40B4-BE49-F238E27FC236}">
                  <a16:creationId xmlns:a16="http://schemas.microsoft.com/office/drawing/2014/main" id="{9AD9C5AE-2E8E-B743-BDEC-42A50E77CAFC}"/>
                </a:ext>
              </a:extLst>
            </p:cNvPr>
            <p:cNvSpPr/>
            <p:nvPr/>
          </p:nvSpPr>
          <p:spPr>
            <a:xfrm>
              <a:off x="2917411" y="2547472"/>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Oval 27">
              <a:extLst>
                <a:ext uri="{FF2B5EF4-FFF2-40B4-BE49-F238E27FC236}">
                  <a16:creationId xmlns:a16="http://schemas.microsoft.com/office/drawing/2014/main" id="{FDB41400-3E50-9949-AD44-AD9C89206A7C}"/>
                </a:ext>
              </a:extLst>
            </p:cNvPr>
            <p:cNvSpPr/>
            <p:nvPr/>
          </p:nvSpPr>
          <p:spPr>
            <a:xfrm>
              <a:off x="2195446" y="2591312"/>
              <a:ext cx="205353" cy="205353"/>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9" name="Oval 28">
              <a:extLst>
                <a:ext uri="{FF2B5EF4-FFF2-40B4-BE49-F238E27FC236}">
                  <a16:creationId xmlns:a16="http://schemas.microsoft.com/office/drawing/2014/main" id="{56BCAE74-D6B0-F542-822E-CD8DCCB511ED}"/>
                </a:ext>
              </a:extLst>
            </p:cNvPr>
            <p:cNvSpPr/>
            <p:nvPr/>
          </p:nvSpPr>
          <p:spPr>
            <a:xfrm>
              <a:off x="2665883" y="2988554"/>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Oval 29">
              <a:extLst>
                <a:ext uri="{FF2B5EF4-FFF2-40B4-BE49-F238E27FC236}">
                  <a16:creationId xmlns:a16="http://schemas.microsoft.com/office/drawing/2014/main" id="{A8708AA4-8F51-3448-871B-60776377576D}"/>
                </a:ext>
              </a:extLst>
            </p:cNvPr>
            <p:cNvSpPr/>
            <p:nvPr/>
          </p:nvSpPr>
          <p:spPr>
            <a:xfrm>
              <a:off x="3125345" y="3496837"/>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Oval 30">
              <a:extLst>
                <a:ext uri="{FF2B5EF4-FFF2-40B4-BE49-F238E27FC236}">
                  <a16:creationId xmlns:a16="http://schemas.microsoft.com/office/drawing/2014/main" id="{33633A8C-2445-1842-9D20-07888529D323}"/>
                </a:ext>
              </a:extLst>
            </p:cNvPr>
            <p:cNvSpPr/>
            <p:nvPr/>
          </p:nvSpPr>
          <p:spPr>
            <a:xfrm>
              <a:off x="2285206" y="3434132"/>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2" name="Oval 31">
              <a:extLst>
                <a:ext uri="{FF2B5EF4-FFF2-40B4-BE49-F238E27FC236}">
                  <a16:creationId xmlns:a16="http://schemas.microsoft.com/office/drawing/2014/main" id="{700D043C-62FD-D641-95D4-B06EF2F0DD50}"/>
                </a:ext>
              </a:extLst>
            </p:cNvPr>
            <p:cNvSpPr/>
            <p:nvPr/>
          </p:nvSpPr>
          <p:spPr>
            <a:xfrm>
              <a:off x="1813802" y="4238684"/>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Oval 32">
              <a:extLst>
                <a:ext uri="{FF2B5EF4-FFF2-40B4-BE49-F238E27FC236}">
                  <a16:creationId xmlns:a16="http://schemas.microsoft.com/office/drawing/2014/main" id="{F470AE4F-DBB8-B540-B18B-957F0BB6C8CB}"/>
                </a:ext>
              </a:extLst>
            </p:cNvPr>
            <p:cNvSpPr/>
            <p:nvPr/>
          </p:nvSpPr>
          <p:spPr>
            <a:xfrm>
              <a:off x="1752132" y="2924689"/>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Oval 33">
              <a:extLst>
                <a:ext uri="{FF2B5EF4-FFF2-40B4-BE49-F238E27FC236}">
                  <a16:creationId xmlns:a16="http://schemas.microsoft.com/office/drawing/2014/main" id="{843DC56D-2A5D-714E-9B3B-85E6B754789B}"/>
                </a:ext>
              </a:extLst>
            </p:cNvPr>
            <p:cNvSpPr/>
            <p:nvPr/>
          </p:nvSpPr>
          <p:spPr>
            <a:xfrm>
              <a:off x="2834106" y="4370932"/>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Oval 34">
              <a:extLst>
                <a:ext uri="{FF2B5EF4-FFF2-40B4-BE49-F238E27FC236}">
                  <a16:creationId xmlns:a16="http://schemas.microsoft.com/office/drawing/2014/main" id="{54656A2E-2590-7545-B983-AC8ECEA8376E}"/>
                </a:ext>
              </a:extLst>
            </p:cNvPr>
            <p:cNvSpPr/>
            <p:nvPr/>
          </p:nvSpPr>
          <p:spPr>
            <a:xfrm>
              <a:off x="2538348" y="3948227"/>
              <a:ext cx="205353" cy="205353"/>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Oval 35">
              <a:extLst>
                <a:ext uri="{FF2B5EF4-FFF2-40B4-BE49-F238E27FC236}">
                  <a16:creationId xmlns:a16="http://schemas.microsoft.com/office/drawing/2014/main" id="{339932EF-E084-AA41-9B43-39DF698117ED}"/>
                </a:ext>
              </a:extLst>
            </p:cNvPr>
            <p:cNvSpPr/>
            <p:nvPr/>
          </p:nvSpPr>
          <p:spPr>
            <a:xfrm>
              <a:off x="2654906" y="4670888"/>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Oval 36">
              <a:extLst>
                <a:ext uri="{FF2B5EF4-FFF2-40B4-BE49-F238E27FC236}">
                  <a16:creationId xmlns:a16="http://schemas.microsoft.com/office/drawing/2014/main" id="{9531703F-4E4C-984C-A25B-8FCB0903876C}"/>
                </a:ext>
              </a:extLst>
            </p:cNvPr>
            <p:cNvSpPr/>
            <p:nvPr/>
          </p:nvSpPr>
          <p:spPr>
            <a:xfrm>
              <a:off x="1803468" y="3274100"/>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Oval 37">
              <a:extLst>
                <a:ext uri="{FF2B5EF4-FFF2-40B4-BE49-F238E27FC236}">
                  <a16:creationId xmlns:a16="http://schemas.microsoft.com/office/drawing/2014/main" id="{4DF6EF93-EA32-0940-931D-841E29C0F78D}"/>
                </a:ext>
              </a:extLst>
            </p:cNvPr>
            <p:cNvSpPr/>
            <p:nvPr/>
          </p:nvSpPr>
          <p:spPr>
            <a:xfrm>
              <a:off x="2141849" y="3983697"/>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Oval 38">
              <a:extLst>
                <a:ext uri="{FF2B5EF4-FFF2-40B4-BE49-F238E27FC236}">
                  <a16:creationId xmlns:a16="http://schemas.microsoft.com/office/drawing/2014/main" id="{A5878F9B-656A-5A46-8884-F97913FFD371}"/>
                </a:ext>
              </a:extLst>
            </p:cNvPr>
            <p:cNvSpPr/>
            <p:nvPr/>
          </p:nvSpPr>
          <p:spPr>
            <a:xfrm>
              <a:off x="2285205" y="2276850"/>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0" name="Oval 39">
              <a:extLst>
                <a:ext uri="{FF2B5EF4-FFF2-40B4-BE49-F238E27FC236}">
                  <a16:creationId xmlns:a16="http://schemas.microsoft.com/office/drawing/2014/main" id="{4228C0F5-61A7-5A41-A78F-770D17486AA1}"/>
                </a:ext>
              </a:extLst>
            </p:cNvPr>
            <p:cNvSpPr/>
            <p:nvPr/>
          </p:nvSpPr>
          <p:spPr>
            <a:xfrm>
              <a:off x="2713025" y="2367960"/>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Oval 40">
              <a:extLst>
                <a:ext uri="{FF2B5EF4-FFF2-40B4-BE49-F238E27FC236}">
                  <a16:creationId xmlns:a16="http://schemas.microsoft.com/office/drawing/2014/main" id="{A8DB8EC3-5632-AC44-8D13-CD230F77526D}"/>
                </a:ext>
              </a:extLst>
            </p:cNvPr>
            <p:cNvSpPr/>
            <p:nvPr/>
          </p:nvSpPr>
          <p:spPr>
            <a:xfrm>
              <a:off x="1960066" y="4751285"/>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Oval 41">
              <a:extLst>
                <a:ext uri="{FF2B5EF4-FFF2-40B4-BE49-F238E27FC236}">
                  <a16:creationId xmlns:a16="http://schemas.microsoft.com/office/drawing/2014/main" id="{6D88E6DD-E9CA-BA42-AC26-9A47812201C0}"/>
                </a:ext>
              </a:extLst>
            </p:cNvPr>
            <p:cNvSpPr/>
            <p:nvPr/>
          </p:nvSpPr>
          <p:spPr>
            <a:xfrm>
              <a:off x="2375612" y="2863201"/>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53" name="Group 52">
            <a:extLst>
              <a:ext uri="{FF2B5EF4-FFF2-40B4-BE49-F238E27FC236}">
                <a16:creationId xmlns:a16="http://schemas.microsoft.com/office/drawing/2014/main" id="{1CE89B99-4D7E-59B8-5516-E690C0619760}"/>
              </a:ext>
            </a:extLst>
          </p:cNvPr>
          <p:cNvGrpSpPr/>
          <p:nvPr/>
        </p:nvGrpSpPr>
        <p:grpSpPr>
          <a:xfrm>
            <a:off x="5067319" y="2945144"/>
            <a:ext cx="1649278" cy="1133367"/>
            <a:chOff x="5067319" y="2945144"/>
            <a:chExt cx="1649278" cy="1133367"/>
          </a:xfrm>
        </p:grpSpPr>
        <p:sp>
          <p:nvSpPr>
            <p:cNvPr id="43" name="Oval 42">
              <a:extLst>
                <a:ext uri="{FF2B5EF4-FFF2-40B4-BE49-F238E27FC236}">
                  <a16:creationId xmlns:a16="http://schemas.microsoft.com/office/drawing/2014/main" id="{652D410C-23F8-4848-9B3A-F30E9B20DCA0}"/>
                </a:ext>
              </a:extLst>
            </p:cNvPr>
            <p:cNvSpPr/>
            <p:nvPr/>
          </p:nvSpPr>
          <p:spPr>
            <a:xfrm>
              <a:off x="5381158" y="3543631"/>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Oval 43">
              <a:extLst>
                <a:ext uri="{FF2B5EF4-FFF2-40B4-BE49-F238E27FC236}">
                  <a16:creationId xmlns:a16="http://schemas.microsoft.com/office/drawing/2014/main" id="{876CB507-9D07-1E47-911B-9C89FBED4ADF}"/>
                </a:ext>
              </a:extLst>
            </p:cNvPr>
            <p:cNvSpPr/>
            <p:nvPr/>
          </p:nvSpPr>
          <p:spPr>
            <a:xfrm>
              <a:off x="5538724" y="3047821"/>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Oval 44">
              <a:extLst>
                <a:ext uri="{FF2B5EF4-FFF2-40B4-BE49-F238E27FC236}">
                  <a16:creationId xmlns:a16="http://schemas.microsoft.com/office/drawing/2014/main" id="{3EC17E3D-6B5B-4B47-B772-C0EFEC82F135}"/>
                </a:ext>
              </a:extLst>
            </p:cNvPr>
            <p:cNvSpPr/>
            <p:nvPr/>
          </p:nvSpPr>
          <p:spPr>
            <a:xfrm>
              <a:off x="5896477" y="3357515"/>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Oval 45">
              <a:extLst>
                <a:ext uri="{FF2B5EF4-FFF2-40B4-BE49-F238E27FC236}">
                  <a16:creationId xmlns:a16="http://schemas.microsoft.com/office/drawing/2014/main" id="{2D50C203-8A3D-034C-AE0D-70C70D9E1B73}"/>
                </a:ext>
              </a:extLst>
            </p:cNvPr>
            <p:cNvSpPr/>
            <p:nvPr/>
          </p:nvSpPr>
          <p:spPr>
            <a:xfrm>
              <a:off x="6358844" y="3470526"/>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Oval 46">
              <a:extLst>
                <a:ext uri="{FF2B5EF4-FFF2-40B4-BE49-F238E27FC236}">
                  <a16:creationId xmlns:a16="http://schemas.microsoft.com/office/drawing/2014/main" id="{CAB90D2F-FF87-3B48-BF03-40851E6472FC}"/>
                </a:ext>
              </a:extLst>
            </p:cNvPr>
            <p:cNvSpPr/>
            <p:nvPr/>
          </p:nvSpPr>
          <p:spPr>
            <a:xfrm>
              <a:off x="5534525" y="3873158"/>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Oval 47">
              <a:extLst>
                <a:ext uri="{FF2B5EF4-FFF2-40B4-BE49-F238E27FC236}">
                  <a16:creationId xmlns:a16="http://schemas.microsoft.com/office/drawing/2014/main" id="{743D9545-B2D7-544C-A550-E7A2B0D91295}"/>
                </a:ext>
              </a:extLst>
            </p:cNvPr>
            <p:cNvSpPr/>
            <p:nvPr/>
          </p:nvSpPr>
          <p:spPr>
            <a:xfrm>
              <a:off x="5067319" y="374194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Oval 48">
              <a:extLst>
                <a:ext uri="{FF2B5EF4-FFF2-40B4-BE49-F238E27FC236}">
                  <a16:creationId xmlns:a16="http://schemas.microsoft.com/office/drawing/2014/main" id="{F998F9B2-9EB7-9F49-AA22-A2C587FA2C0C}"/>
                </a:ext>
              </a:extLst>
            </p:cNvPr>
            <p:cNvSpPr/>
            <p:nvPr/>
          </p:nvSpPr>
          <p:spPr>
            <a:xfrm>
              <a:off x="6511244" y="362292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Oval 49">
              <a:extLst>
                <a:ext uri="{FF2B5EF4-FFF2-40B4-BE49-F238E27FC236}">
                  <a16:creationId xmlns:a16="http://schemas.microsoft.com/office/drawing/2014/main" id="{C0A57DB8-4376-BE4A-B799-528CDB1F622D}"/>
                </a:ext>
              </a:extLst>
            </p:cNvPr>
            <p:cNvSpPr/>
            <p:nvPr/>
          </p:nvSpPr>
          <p:spPr>
            <a:xfrm>
              <a:off x="6097311" y="3173934"/>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Oval 51">
              <a:extLst>
                <a:ext uri="{FF2B5EF4-FFF2-40B4-BE49-F238E27FC236}">
                  <a16:creationId xmlns:a16="http://schemas.microsoft.com/office/drawing/2014/main" id="{C72A22D5-BB35-DF42-8EE2-D7AA3775FAF8}"/>
                </a:ext>
              </a:extLst>
            </p:cNvPr>
            <p:cNvSpPr/>
            <p:nvPr/>
          </p:nvSpPr>
          <p:spPr>
            <a:xfrm>
              <a:off x="6266822" y="3838708"/>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Oval 59">
              <a:extLst>
                <a:ext uri="{FF2B5EF4-FFF2-40B4-BE49-F238E27FC236}">
                  <a16:creationId xmlns:a16="http://schemas.microsoft.com/office/drawing/2014/main" id="{E2735885-67FF-D94E-BAAE-ACB6D9C77CFD}"/>
                </a:ext>
              </a:extLst>
            </p:cNvPr>
            <p:cNvSpPr/>
            <p:nvPr/>
          </p:nvSpPr>
          <p:spPr>
            <a:xfrm>
              <a:off x="5590707" y="3353250"/>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1" name="Oval 60">
              <a:extLst>
                <a:ext uri="{FF2B5EF4-FFF2-40B4-BE49-F238E27FC236}">
                  <a16:creationId xmlns:a16="http://schemas.microsoft.com/office/drawing/2014/main" id="{2368A747-C3D1-084E-B95C-3F315553574D}"/>
                </a:ext>
              </a:extLst>
            </p:cNvPr>
            <p:cNvSpPr/>
            <p:nvPr/>
          </p:nvSpPr>
          <p:spPr>
            <a:xfrm>
              <a:off x="5145132" y="3185043"/>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Oval 61">
              <a:extLst>
                <a:ext uri="{FF2B5EF4-FFF2-40B4-BE49-F238E27FC236}">
                  <a16:creationId xmlns:a16="http://schemas.microsoft.com/office/drawing/2014/main" id="{62955A99-B97D-2441-9F43-846178B7316D}"/>
                </a:ext>
              </a:extLst>
            </p:cNvPr>
            <p:cNvSpPr/>
            <p:nvPr/>
          </p:nvSpPr>
          <p:spPr>
            <a:xfrm>
              <a:off x="5871937" y="3848431"/>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Oval 62">
              <a:extLst>
                <a:ext uri="{FF2B5EF4-FFF2-40B4-BE49-F238E27FC236}">
                  <a16:creationId xmlns:a16="http://schemas.microsoft.com/office/drawing/2014/main" id="{BE66C914-80D6-B243-B205-40EBB4162A2A}"/>
                </a:ext>
              </a:extLst>
            </p:cNvPr>
            <p:cNvSpPr/>
            <p:nvPr/>
          </p:nvSpPr>
          <p:spPr>
            <a:xfrm>
              <a:off x="5871612" y="2945144"/>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4" name="Oval 63">
              <a:extLst>
                <a:ext uri="{FF2B5EF4-FFF2-40B4-BE49-F238E27FC236}">
                  <a16:creationId xmlns:a16="http://schemas.microsoft.com/office/drawing/2014/main" id="{8C9E4253-8663-D440-8EE7-2DA2B4389943}"/>
                </a:ext>
              </a:extLst>
            </p:cNvPr>
            <p:cNvSpPr/>
            <p:nvPr/>
          </p:nvSpPr>
          <p:spPr>
            <a:xfrm>
              <a:off x="6022883" y="361969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54" name="Group 53">
            <a:extLst>
              <a:ext uri="{FF2B5EF4-FFF2-40B4-BE49-F238E27FC236}">
                <a16:creationId xmlns:a16="http://schemas.microsoft.com/office/drawing/2014/main" id="{5E35A6F5-65EE-7F49-BAD8-BC6697092DE9}"/>
              </a:ext>
            </a:extLst>
          </p:cNvPr>
          <p:cNvGrpSpPr/>
          <p:nvPr/>
        </p:nvGrpSpPr>
        <p:grpSpPr>
          <a:xfrm>
            <a:off x="8244360" y="2162414"/>
            <a:ext cx="2087597" cy="2613080"/>
            <a:chOff x="8244360" y="2162414"/>
            <a:chExt cx="2087597" cy="2613080"/>
          </a:xfrm>
        </p:grpSpPr>
        <p:sp>
          <p:nvSpPr>
            <p:cNvPr id="65" name="Oval 64">
              <a:extLst>
                <a:ext uri="{FF2B5EF4-FFF2-40B4-BE49-F238E27FC236}">
                  <a16:creationId xmlns:a16="http://schemas.microsoft.com/office/drawing/2014/main" id="{49AAAA9B-D1D1-A745-A230-2F8547649485}"/>
                </a:ext>
              </a:extLst>
            </p:cNvPr>
            <p:cNvSpPr/>
            <p:nvPr/>
          </p:nvSpPr>
          <p:spPr>
            <a:xfrm>
              <a:off x="8553524" y="3382343"/>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Oval 65">
              <a:extLst>
                <a:ext uri="{FF2B5EF4-FFF2-40B4-BE49-F238E27FC236}">
                  <a16:creationId xmlns:a16="http://schemas.microsoft.com/office/drawing/2014/main" id="{59A343D8-B47B-D841-AFF8-B512D6350E07}"/>
                </a:ext>
              </a:extLst>
            </p:cNvPr>
            <p:cNvSpPr/>
            <p:nvPr/>
          </p:nvSpPr>
          <p:spPr>
            <a:xfrm>
              <a:off x="8996518" y="3983415"/>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7" name="Oval 66">
              <a:extLst>
                <a:ext uri="{FF2B5EF4-FFF2-40B4-BE49-F238E27FC236}">
                  <a16:creationId xmlns:a16="http://schemas.microsoft.com/office/drawing/2014/main" id="{24A0A1DC-4E9B-E448-845F-79A9186EFFAF}"/>
                </a:ext>
              </a:extLst>
            </p:cNvPr>
            <p:cNvSpPr/>
            <p:nvPr/>
          </p:nvSpPr>
          <p:spPr>
            <a:xfrm>
              <a:off x="8244360" y="3550846"/>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Oval 67">
              <a:extLst>
                <a:ext uri="{FF2B5EF4-FFF2-40B4-BE49-F238E27FC236}">
                  <a16:creationId xmlns:a16="http://schemas.microsoft.com/office/drawing/2014/main" id="{693D49AA-6BFE-1D4A-A583-FAE5DCFC9540}"/>
                </a:ext>
              </a:extLst>
            </p:cNvPr>
            <p:cNvSpPr/>
            <p:nvPr/>
          </p:nvSpPr>
          <p:spPr>
            <a:xfrm>
              <a:off x="8980374" y="2927728"/>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9" name="Oval 68">
              <a:extLst>
                <a:ext uri="{FF2B5EF4-FFF2-40B4-BE49-F238E27FC236}">
                  <a16:creationId xmlns:a16="http://schemas.microsoft.com/office/drawing/2014/main" id="{F42B3CCB-5B99-C040-8FDC-23AAE868C5F9}"/>
                </a:ext>
              </a:extLst>
            </p:cNvPr>
            <p:cNvSpPr/>
            <p:nvPr/>
          </p:nvSpPr>
          <p:spPr>
            <a:xfrm>
              <a:off x="9768851" y="2746914"/>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Oval 69">
              <a:extLst>
                <a:ext uri="{FF2B5EF4-FFF2-40B4-BE49-F238E27FC236}">
                  <a16:creationId xmlns:a16="http://schemas.microsoft.com/office/drawing/2014/main" id="{2ECFBC48-5E11-2741-8543-E845A20C29C7}"/>
                </a:ext>
              </a:extLst>
            </p:cNvPr>
            <p:cNvSpPr/>
            <p:nvPr/>
          </p:nvSpPr>
          <p:spPr>
            <a:xfrm>
              <a:off x="8529789" y="2431363"/>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1" name="Oval 70">
              <a:extLst>
                <a:ext uri="{FF2B5EF4-FFF2-40B4-BE49-F238E27FC236}">
                  <a16:creationId xmlns:a16="http://schemas.microsoft.com/office/drawing/2014/main" id="{C39F5560-7E7E-C44A-BCD0-8B6FDFD351C9}"/>
                </a:ext>
              </a:extLst>
            </p:cNvPr>
            <p:cNvSpPr/>
            <p:nvPr/>
          </p:nvSpPr>
          <p:spPr>
            <a:xfrm>
              <a:off x="9511837" y="3797299"/>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2" name="Oval 71">
              <a:extLst>
                <a:ext uri="{FF2B5EF4-FFF2-40B4-BE49-F238E27FC236}">
                  <a16:creationId xmlns:a16="http://schemas.microsoft.com/office/drawing/2014/main" id="{C3AFE8E0-0099-E045-8552-9C2E770DE15D}"/>
                </a:ext>
              </a:extLst>
            </p:cNvPr>
            <p:cNvSpPr/>
            <p:nvPr/>
          </p:nvSpPr>
          <p:spPr>
            <a:xfrm>
              <a:off x="9974204" y="3910310"/>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3" name="Oval 72">
              <a:extLst>
                <a:ext uri="{FF2B5EF4-FFF2-40B4-BE49-F238E27FC236}">
                  <a16:creationId xmlns:a16="http://schemas.microsoft.com/office/drawing/2014/main" id="{9A5D687B-682E-C740-85BF-6849F3B5BFF3}"/>
                </a:ext>
              </a:extLst>
            </p:cNvPr>
            <p:cNvSpPr/>
            <p:nvPr/>
          </p:nvSpPr>
          <p:spPr>
            <a:xfrm>
              <a:off x="9149885" y="4312942"/>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4" name="Oval 73">
              <a:extLst>
                <a:ext uri="{FF2B5EF4-FFF2-40B4-BE49-F238E27FC236}">
                  <a16:creationId xmlns:a16="http://schemas.microsoft.com/office/drawing/2014/main" id="{51123301-1D2F-5F4B-8A36-C3DC830585D4}"/>
                </a:ext>
              </a:extLst>
            </p:cNvPr>
            <p:cNvSpPr/>
            <p:nvPr/>
          </p:nvSpPr>
          <p:spPr>
            <a:xfrm>
              <a:off x="8682679" y="4181730"/>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5" name="Oval 74">
              <a:extLst>
                <a:ext uri="{FF2B5EF4-FFF2-40B4-BE49-F238E27FC236}">
                  <a16:creationId xmlns:a16="http://schemas.microsoft.com/office/drawing/2014/main" id="{BC3B2662-9861-0E4B-AC1C-74857ED4F9E3}"/>
                </a:ext>
              </a:extLst>
            </p:cNvPr>
            <p:cNvSpPr/>
            <p:nvPr/>
          </p:nvSpPr>
          <p:spPr>
            <a:xfrm>
              <a:off x="8780188" y="2672652"/>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6" name="Oval 75">
              <a:extLst>
                <a:ext uri="{FF2B5EF4-FFF2-40B4-BE49-F238E27FC236}">
                  <a16:creationId xmlns:a16="http://schemas.microsoft.com/office/drawing/2014/main" id="{AD6C1A4D-34AD-1D46-B498-239D83CA6D35}"/>
                </a:ext>
              </a:extLst>
            </p:cNvPr>
            <p:cNvSpPr/>
            <p:nvPr/>
          </p:nvSpPr>
          <p:spPr>
            <a:xfrm>
              <a:off x="10126604" y="4062710"/>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7" name="Oval 76">
              <a:extLst>
                <a:ext uri="{FF2B5EF4-FFF2-40B4-BE49-F238E27FC236}">
                  <a16:creationId xmlns:a16="http://schemas.microsoft.com/office/drawing/2014/main" id="{AA1DD2EF-6539-D04E-B55D-2E7E7571BD34}"/>
                </a:ext>
              </a:extLst>
            </p:cNvPr>
            <p:cNvSpPr/>
            <p:nvPr/>
          </p:nvSpPr>
          <p:spPr>
            <a:xfrm>
              <a:off x="9256760" y="3125910"/>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Oval 77">
              <a:extLst>
                <a:ext uri="{FF2B5EF4-FFF2-40B4-BE49-F238E27FC236}">
                  <a16:creationId xmlns:a16="http://schemas.microsoft.com/office/drawing/2014/main" id="{B8C0B091-08B3-FB4C-AB74-BEE13BC3C56D}"/>
                </a:ext>
              </a:extLst>
            </p:cNvPr>
            <p:cNvSpPr/>
            <p:nvPr/>
          </p:nvSpPr>
          <p:spPr>
            <a:xfrm>
              <a:off x="9712671" y="3613718"/>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9" name="Oval 78">
              <a:extLst>
                <a:ext uri="{FF2B5EF4-FFF2-40B4-BE49-F238E27FC236}">
                  <a16:creationId xmlns:a16="http://schemas.microsoft.com/office/drawing/2014/main" id="{A703BB93-566A-C14C-B185-FB9E49B672E6}"/>
                </a:ext>
              </a:extLst>
            </p:cNvPr>
            <p:cNvSpPr/>
            <p:nvPr/>
          </p:nvSpPr>
          <p:spPr>
            <a:xfrm>
              <a:off x="9185727" y="2382194"/>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Oval 79">
              <a:extLst>
                <a:ext uri="{FF2B5EF4-FFF2-40B4-BE49-F238E27FC236}">
                  <a16:creationId xmlns:a16="http://schemas.microsoft.com/office/drawing/2014/main" id="{080AF9BF-340F-F541-B73E-0518DE290DBB}"/>
                </a:ext>
              </a:extLst>
            </p:cNvPr>
            <p:cNvSpPr/>
            <p:nvPr/>
          </p:nvSpPr>
          <p:spPr>
            <a:xfrm>
              <a:off x="8848314" y="3438110"/>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1" name="Oval 80">
              <a:extLst>
                <a:ext uri="{FF2B5EF4-FFF2-40B4-BE49-F238E27FC236}">
                  <a16:creationId xmlns:a16="http://schemas.microsoft.com/office/drawing/2014/main" id="{7FCDAE09-7568-0D4B-AF60-B9A55DC0E7FF}"/>
                </a:ext>
              </a:extLst>
            </p:cNvPr>
            <p:cNvSpPr/>
            <p:nvPr/>
          </p:nvSpPr>
          <p:spPr>
            <a:xfrm>
              <a:off x="8954865" y="4570141"/>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Oval 81">
              <a:extLst>
                <a:ext uri="{FF2B5EF4-FFF2-40B4-BE49-F238E27FC236}">
                  <a16:creationId xmlns:a16="http://schemas.microsoft.com/office/drawing/2014/main" id="{B18E9B92-5667-8843-BFD1-8749A94FA2F6}"/>
                </a:ext>
              </a:extLst>
            </p:cNvPr>
            <p:cNvSpPr/>
            <p:nvPr/>
          </p:nvSpPr>
          <p:spPr>
            <a:xfrm>
              <a:off x="9611284" y="301213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3" name="Oval 82">
              <a:extLst>
                <a:ext uri="{FF2B5EF4-FFF2-40B4-BE49-F238E27FC236}">
                  <a16:creationId xmlns:a16="http://schemas.microsoft.com/office/drawing/2014/main" id="{A99EBE92-0B52-BF42-B88A-BD695134215B}"/>
                </a:ext>
              </a:extLst>
            </p:cNvPr>
            <p:cNvSpPr/>
            <p:nvPr/>
          </p:nvSpPr>
          <p:spPr>
            <a:xfrm>
              <a:off x="9882182" y="4278492"/>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Oval 83">
              <a:extLst>
                <a:ext uri="{FF2B5EF4-FFF2-40B4-BE49-F238E27FC236}">
                  <a16:creationId xmlns:a16="http://schemas.microsoft.com/office/drawing/2014/main" id="{2763BA30-0F6F-9541-9791-A5BBFF3F3A03}"/>
                </a:ext>
              </a:extLst>
            </p:cNvPr>
            <p:cNvSpPr/>
            <p:nvPr/>
          </p:nvSpPr>
          <p:spPr>
            <a:xfrm>
              <a:off x="9528629" y="2584829"/>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5" name="Oval 84">
              <a:extLst>
                <a:ext uri="{FF2B5EF4-FFF2-40B4-BE49-F238E27FC236}">
                  <a16:creationId xmlns:a16="http://schemas.microsoft.com/office/drawing/2014/main" id="{521A5C93-3A2D-194F-90CA-DEBFB49B4ADD}"/>
                </a:ext>
              </a:extLst>
            </p:cNvPr>
            <p:cNvSpPr/>
            <p:nvPr/>
          </p:nvSpPr>
          <p:spPr>
            <a:xfrm>
              <a:off x="9527010" y="4381169"/>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6" name="Oval 85">
              <a:extLst>
                <a:ext uri="{FF2B5EF4-FFF2-40B4-BE49-F238E27FC236}">
                  <a16:creationId xmlns:a16="http://schemas.microsoft.com/office/drawing/2014/main" id="{38D53FEF-C697-1E41-A35F-54FF3DF277B5}"/>
                </a:ext>
              </a:extLst>
            </p:cNvPr>
            <p:cNvSpPr/>
            <p:nvPr/>
          </p:nvSpPr>
          <p:spPr>
            <a:xfrm>
              <a:off x="9427563" y="3466549"/>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Oval 86">
              <a:extLst>
                <a:ext uri="{FF2B5EF4-FFF2-40B4-BE49-F238E27FC236}">
                  <a16:creationId xmlns:a16="http://schemas.microsoft.com/office/drawing/2014/main" id="{E457719D-1CB2-CD47-BE29-6FAA4289AB11}"/>
                </a:ext>
              </a:extLst>
            </p:cNvPr>
            <p:cNvSpPr/>
            <p:nvPr/>
          </p:nvSpPr>
          <p:spPr>
            <a:xfrm>
              <a:off x="8682679" y="301213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8" name="Oval 87">
              <a:extLst>
                <a:ext uri="{FF2B5EF4-FFF2-40B4-BE49-F238E27FC236}">
                  <a16:creationId xmlns:a16="http://schemas.microsoft.com/office/drawing/2014/main" id="{8045A369-BD5D-484C-8FCC-0340B5861639}"/>
                </a:ext>
              </a:extLst>
            </p:cNvPr>
            <p:cNvSpPr/>
            <p:nvPr/>
          </p:nvSpPr>
          <p:spPr>
            <a:xfrm>
              <a:off x="9564790" y="2341926"/>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Oval 88">
              <a:extLst>
                <a:ext uri="{FF2B5EF4-FFF2-40B4-BE49-F238E27FC236}">
                  <a16:creationId xmlns:a16="http://schemas.microsoft.com/office/drawing/2014/main" id="{911EE63E-18CD-8B4F-873C-66EA9EA2EBB9}"/>
                </a:ext>
              </a:extLst>
            </p:cNvPr>
            <p:cNvSpPr/>
            <p:nvPr/>
          </p:nvSpPr>
          <p:spPr>
            <a:xfrm>
              <a:off x="8842825" y="238576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Oval 89">
              <a:extLst>
                <a:ext uri="{FF2B5EF4-FFF2-40B4-BE49-F238E27FC236}">
                  <a16:creationId xmlns:a16="http://schemas.microsoft.com/office/drawing/2014/main" id="{B500564D-69B9-5E42-8BEC-8E8EBFC2F05D}"/>
                </a:ext>
              </a:extLst>
            </p:cNvPr>
            <p:cNvSpPr/>
            <p:nvPr/>
          </p:nvSpPr>
          <p:spPr>
            <a:xfrm>
              <a:off x="9313262" y="2783008"/>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1" name="Oval 90">
              <a:extLst>
                <a:ext uri="{FF2B5EF4-FFF2-40B4-BE49-F238E27FC236}">
                  <a16:creationId xmlns:a16="http://schemas.microsoft.com/office/drawing/2014/main" id="{90F94C3C-C50A-0D4E-BCD4-BA0C2891E4D8}"/>
                </a:ext>
              </a:extLst>
            </p:cNvPr>
            <p:cNvSpPr/>
            <p:nvPr/>
          </p:nvSpPr>
          <p:spPr>
            <a:xfrm>
              <a:off x="9772724" y="3291291"/>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Oval 91">
              <a:extLst>
                <a:ext uri="{FF2B5EF4-FFF2-40B4-BE49-F238E27FC236}">
                  <a16:creationId xmlns:a16="http://schemas.microsoft.com/office/drawing/2014/main" id="{A91FD65C-8981-DD46-AB22-D9C7DCA26D72}"/>
                </a:ext>
              </a:extLst>
            </p:cNvPr>
            <p:cNvSpPr/>
            <p:nvPr/>
          </p:nvSpPr>
          <p:spPr>
            <a:xfrm>
              <a:off x="8932585" y="3228586"/>
              <a:ext cx="205353" cy="205353"/>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Oval 92">
              <a:extLst>
                <a:ext uri="{FF2B5EF4-FFF2-40B4-BE49-F238E27FC236}">
                  <a16:creationId xmlns:a16="http://schemas.microsoft.com/office/drawing/2014/main" id="{24C6623B-B1AB-AB41-B838-C591FC846727}"/>
                </a:ext>
              </a:extLst>
            </p:cNvPr>
            <p:cNvSpPr/>
            <p:nvPr/>
          </p:nvSpPr>
          <p:spPr>
            <a:xfrm>
              <a:off x="8461181" y="4033138"/>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4" name="Oval 93">
              <a:extLst>
                <a:ext uri="{FF2B5EF4-FFF2-40B4-BE49-F238E27FC236}">
                  <a16:creationId xmlns:a16="http://schemas.microsoft.com/office/drawing/2014/main" id="{15F9FB17-B2A0-914D-950D-A31662C4A09A}"/>
                </a:ext>
              </a:extLst>
            </p:cNvPr>
            <p:cNvSpPr/>
            <p:nvPr/>
          </p:nvSpPr>
          <p:spPr>
            <a:xfrm>
              <a:off x="8399511" y="2719143"/>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Oval 94">
              <a:extLst>
                <a:ext uri="{FF2B5EF4-FFF2-40B4-BE49-F238E27FC236}">
                  <a16:creationId xmlns:a16="http://schemas.microsoft.com/office/drawing/2014/main" id="{567EC1C1-00D2-0446-9E19-81D84897F5AF}"/>
                </a:ext>
              </a:extLst>
            </p:cNvPr>
            <p:cNvSpPr/>
            <p:nvPr/>
          </p:nvSpPr>
          <p:spPr>
            <a:xfrm>
              <a:off x="9481485" y="4165386"/>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6" name="Oval 95">
              <a:extLst>
                <a:ext uri="{FF2B5EF4-FFF2-40B4-BE49-F238E27FC236}">
                  <a16:creationId xmlns:a16="http://schemas.microsoft.com/office/drawing/2014/main" id="{5979EEC4-282A-7F41-96DE-1D292B024D99}"/>
                </a:ext>
              </a:extLst>
            </p:cNvPr>
            <p:cNvSpPr/>
            <p:nvPr/>
          </p:nvSpPr>
          <p:spPr>
            <a:xfrm>
              <a:off x="9185727" y="3742681"/>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Oval 96">
              <a:extLst>
                <a:ext uri="{FF2B5EF4-FFF2-40B4-BE49-F238E27FC236}">
                  <a16:creationId xmlns:a16="http://schemas.microsoft.com/office/drawing/2014/main" id="{970BA353-54EE-0147-B598-FC6122329715}"/>
                </a:ext>
              </a:extLst>
            </p:cNvPr>
            <p:cNvSpPr/>
            <p:nvPr/>
          </p:nvSpPr>
          <p:spPr>
            <a:xfrm>
              <a:off x="9302285" y="4465342"/>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8" name="Oval 97">
              <a:extLst>
                <a:ext uri="{FF2B5EF4-FFF2-40B4-BE49-F238E27FC236}">
                  <a16:creationId xmlns:a16="http://schemas.microsoft.com/office/drawing/2014/main" id="{937357CD-CADA-1843-9BAD-0A86E33B0655}"/>
                </a:ext>
              </a:extLst>
            </p:cNvPr>
            <p:cNvSpPr/>
            <p:nvPr/>
          </p:nvSpPr>
          <p:spPr>
            <a:xfrm>
              <a:off x="8450847" y="3068554"/>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Oval 98">
              <a:extLst>
                <a:ext uri="{FF2B5EF4-FFF2-40B4-BE49-F238E27FC236}">
                  <a16:creationId xmlns:a16="http://schemas.microsoft.com/office/drawing/2014/main" id="{921F4081-BC1E-AC40-9E38-5C8967A7CF89}"/>
                </a:ext>
              </a:extLst>
            </p:cNvPr>
            <p:cNvSpPr/>
            <p:nvPr/>
          </p:nvSpPr>
          <p:spPr>
            <a:xfrm>
              <a:off x="8789228" y="3778151"/>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Oval 99">
              <a:extLst>
                <a:ext uri="{FF2B5EF4-FFF2-40B4-BE49-F238E27FC236}">
                  <a16:creationId xmlns:a16="http://schemas.microsoft.com/office/drawing/2014/main" id="{61C0C688-990E-7948-B6CD-20EC6FB855EC}"/>
                </a:ext>
              </a:extLst>
            </p:cNvPr>
            <p:cNvSpPr/>
            <p:nvPr/>
          </p:nvSpPr>
          <p:spPr>
            <a:xfrm>
              <a:off x="9164091" y="3483663"/>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1" name="Oval 100">
              <a:extLst>
                <a:ext uri="{FF2B5EF4-FFF2-40B4-BE49-F238E27FC236}">
                  <a16:creationId xmlns:a16="http://schemas.microsoft.com/office/drawing/2014/main" id="{ADBC3A34-85C7-7643-8B17-3D43929CA1FB}"/>
                </a:ext>
              </a:extLst>
            </p:cNvPr>
            <p:cNvSpPr/>
            <p:nvPr/>
          </p:nvSpPr>
          <p:spPr>
            <a:xfrm>
              <a:off x="9360404" y="2162414"/>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2" name="Oval 101">
              <a:extLst>
                <a:ext uri="{FF2B5EF4-FFF2-40B4-BE49-F238E27FC236}">
                  <a16:creationId xmlns:a16="http://schemas.microsoft.com/office/drawing/2014/main" id="{76EB8C26-7FC8-E140-987D-A68194B84732}"/>
                </a:ext>
              </a:extLst>
            </p:cNvPr>
            <p:cNvSpPr/>
            <p:nvPr/>
          </p:nvSpPr>
          <p:spPr>
            <a:xfrm>
              <a:off x="8607445" y="4545739"/>
              <a:ext cx="205353" cy="20535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3" name="Oval 102">
              <a:extLst>
                <a:ext uri="{FF2B5EF4-FFF2-40B4-BE49-F238E27FC236}">
                  <a16:creationId xmlns:a16="http://schemas.microsoft.com/office/drawing/2014/main" id="{EE34F184-4ABE-6044-933D-1CBB7DC53355}"/>
                </a:ext>
              </a:extLst>
            </p:cNvPr>
            <p:cNvSpPr/>
            <p:nvPr/>
          </p:nvSpPr>
          <p:spPr>
            <a:xfrm>
              <a:off x="9022991" y="2657655"/>
              <a:ext cx="205353" cy="205353"/>
            </a:xfrm>
            <a:prstGeom prst="ellips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04" name="Oval 103">
            <a:extLst>
              <a:ext uri="{FF2B5EF4-FFF2-40B4-BE49-F238E27FC236}">
                <a16:creationId xmlns:a16="http://schemas.microsoft.com/office/drawing/2014/main" id="{79694D43-3C01-C343-8D5F-E1159A20D882}"/>
              </a:ext>
            </a:extLst>
          </p:cNvPr>
          <p:cNvSpPr/>
          <p:nvPr/>
        </p:nvSpPr>
        <p:spPr>
          <a:xfrm>
            <a:off x="4463586" y="2078241"/>
            <a:ext cx="2743200" cy="3122487"/>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73046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B427262-4671-0669-DF84-C95B53DEE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609" y="724553"/>
            <a:ext cx="6065643" cy="5032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rthern elephant seal population growth. Estimated population sizes are represented by the diamonds and are from the following sources: Townsend 1912, Hanna 1925, Bartholomew and Hubbs 1960, LeBoeuf and Bonnell 1980, Stewart et al. 1994, Lowry et al. 2014. A curve that fits an exponential growth function to the data is also included. ">
            <a:extLst>
              <a:ext uri="{FF2B5EF4-FFF2-40B4-BE49-F238E27FC236}">
                <a16:creationId xmlns:a16="http://schemas.microsoft.com/office/drawing/2014/main" id="{01E8B6B7-C2F6-0C54-BEAE-EC9878D129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748" y="3390597"/>
            <a:ext cx="4507638" cy="31022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BA7759B-8AE8-3597-16A9-17772AD827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336" y="524856"/>
            <a:ext cx="3394857" cy="27158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39441C-1CA0-7462-DA41-F866E4C1F245}"/>
              </a:ext>
            </a:extLst>
          </p:cNvPr>
          <p:cNvSpPr txBox="1"/>
          <p:nvPr/>
        </p:nvSpPr>
        <p:spPr>
          <a:xfrm>
            <a:off x="4648166" y="1986644"/>
            <a:ext cx="1590500" cy="369332"/>
          </a:xfrm>
          <a:prstGeom prst="rect">
            <a:avLst/>
          </a:prstGeom>
          <a:noFill/>
        </p:spPr>
        <p:txBody>
          <a:bodyPr wrap="none" rtlCol="0">
            <a:spAutoFit/>
          </a:bodyPr>
          <a:lstStyle/>
          <a:p>
            <a:r>
              <a:rPr lang="en-DE" dirty="0"/>
              <a:t>~20 individuals</a:t>
            </a:r>
          </a:p>
        </p:txBody>
      </p:sp>
      <p:sp>
        <p:nvSpPr>
          <p:cNvPr id="5" name="Rectangle 4">
            <a:extLst>
              <a:ext uri="{FF2B5EF4-FFF2-40B4-BE49-F238E27FC236}">
                <a16:creationId xmlns:a16="http://schemas.microsoft.com/office/drawing/2014/main" id="{FB3BEFCB-3FF5-D96A-DB1A-5EF0108CD42C}"/>
              </a:ext>
            </a:extLst>
          </p:cNvPr>
          <p:cNvSpPr/>
          <p:nvPr/>
        </p:nvSpPr>
        <p:spPr>
          <a:xfrm>
            <a:off x="2864244" y="2938643"/>
            <a:ext cx="1681935" cy="369332"/>
          </a:xfrm>
          <a:prstGeom prst="rect">
            <a:avLst/>
          </a:prstGeom>
        </p:spPr>
        <p:txBody>
          <a:bodyPr wrap="none">
            <a:spAutoFit/>
          </a:bodyPr>
          <a:lstStyle/>
          <a:p>
            <a:r>
              <a:rPr lang="en-US" dirty="0"/>
              <a:t>Michael L. Baird</a:t>
            </a:r>
            <a:endParaRPr lang="en-DE" dirty="0"/>
          </a:p>
        </p:txBody>
      </p:sp>
      <p:sp>
        <p:nvSpPr>
          <p:cNvPr id="6" name="TextBox 5">
            <a:extLst>
              <a:ext uri="{FF2B5EF4-FFF2-40B4-BE49-F238E27FC236}">
                <a16:creationId xmlns:a16="http://schemas.microsoft.com/office/drawing/2014/main" id="{6DAAEB10-91C8-2027-DD76-4A01C6386E72}"/>
              </a:ext>
            </a:extLst>
          </p:cNvPr>
          <p:cNvSpPr txBox="1"/>
          <p:nvPr/>
        </p:nvSpPr>
        <p:spPr>
          <a:xfrm>
            <a:off x="1511629" y="6550223"/>
            <a:ext cx="2108078" cy="307777"/>
          </a:xfrm>
          <a:prstGeom prst="rect">
            <a:avLst/>
          </a:prstGeom>
          <a:noFill/>
        </p:spPr>
        <p:txBody>
          <a:bodyPr wrap="none" rtlCol="0">
            <a:spAutoFit/>
          </a:bodyPr>
          <a:lstStyle/>
          <a:p>
            <a:r>
              <a:rPr lang="en-US" sz="1400" dirty="0" err="1"/>
              <a:t>Abadía</a:t>
            </a:r>
            <a:r>
              <a:rPr lang="en-US" sz="1400" dirty="0"/>
              <a:t>-Cardoso et al 2017</a:t>
            </a:r>
            <a:endParaRPr lang="en-DE" sz="1400" dirty="0"/>
          </a:p>
        </p:txBody>
      </p:sp>
      <p:sp>
        <p:nvSpPr>
          <p:cNvPr id="7" name="TextBox 6">
            <a:extLst>
              <a:ext uri="{FF2B5EF4-FFF2-40B4-BE49-F238E27FC236}">
                <a16:creationId xmlns:a16="http://schemas.microsoft.com/office/drawing/2014/main" id="{CDF5449E-6389-FE96-A2DA-F511D8235235}"/>
              </a:ext>
            </a:extLst>
          </p:cNvPr>
          <p:cNvSpPr txBox="1"/>
          <p:nvPr/>
        </p:nvSpPr>
        <p:spPr>
          <a:xfrm>
            <a:off x="1258676" y="215269"/>
            <a:ext cx="2361031" cy="369332"/>
          </a:xfrm>
          <a:prstGeom prst="rect">
            <a:avLst/>
          </a:prstGeom>
          <a:noFill/>
        </p:spPr>
        <p:txBody>
          <a:bodyPr wrap="none" rtlCol="0">
            <a:spAutoFit/>
          </a:bodyPr>
          <a:lstStyle/>
          <a:p>
            <a:r>
              <a:rPr lang="en-DE" dirty="0"/>
              <a:t>Northern elephant seal</a:t>
            </a:r>
          </a:p>
        </p:txBody>
      </p:sp>
      <p:sp>
        <p:nvSpPr>
          <p:cNvPr id="15" name="Rectangle 14">
            <a:extLst>
              <a:ext uri="{FF2B5EF4-FFF2-40B4-BE49-F238E27FC236}">
                <a16:creationId xmlns:a16="http://schemas.microsoft.com/office/drawing/2014/main" id="{9210C034-1BAF-5F51-D29B-FB6DA9297580}"/>
              </a:ext>
            </a:extLst>
          </p:cNvPr>
          <p:cNvSpPr/>
          <p:nvPr/>
        </p:nvSpPr>
        <p:spPr>
          <a:xfrm>
            <a:off x="8655040" y="4392708"/>
            <a:ext cx="928232" cy="165845"/>
          </a:xfrm>
          <a:prstGeom prst="rect">
            <a:avLst/>
          </a:prstGeom>
          <a:solidFill>
            <a:srgbClr val="00FDFF">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Rectangle 16">
            <a:extLst>
              <a:ext uri="{FF2B5EF4-FFF2-40B4-BE49-F238E27FC236}">
                <a16:creationId xmlns:a16="http://schemas.microsoft.com/office/drawing/2014/main" id="{20C80DEB-F5EE-6B70-1D81-6D1EAA09BC8E}"/>
              </a:ext>
            </a:extLst>
          </p:cNvPr>
          <p:cNvSpPr/>
          <p:nvPr/>
        </p:nvSpPr>
        <p:spPr>
          <a:xfrm>
            <a:off x="8655040" y="4572000"/>
            <a:ext cx="928232" cy="165845"/>
          </a:xfrm>
          <a:prstGeom prst="rect">
            <a:avLst/>
          </a:prstGeom>
          <a:solidFill>
            <a:srgbClr val="FF0BF1">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ectangle 17">
            <a:extLst>
              <a:ext uri="{FF2B5EF4-FFF2-40B4-BE49-F238E27FC236}">
                <a16:creationId xmlns:a16="http://schemas.microsoft.com/office/drawing/2014/main" id="{D9237801-0C95-9E3E-88B3-DF40777F9F86}"/>
              </a:ext>
            </a:extLst>
          </p:cNvPr>
          <p:cNvSpPr/>
          <p:nvPr/>
        </p:nvSpPr>
        <p:spPr>
          <a:xfrm>
            <a:off x="8672970" y="4764741"/>
            <a:ext cx="928232" cy="165845"/>
          </a:xfrm>
          <a:prstGeom prst="rect">
            <a:avLst/>
          </a:prstGeom>
          <a:solidFill>
            <a:srgbClr val="E8FF01">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ectangle 18">
            <a:extLst>
              <a:ext uri="{FF2B5EF4-FFF2-40B4-BE49-F238E27FC236}">
                <a16:creationId xmlns:a16="http://schemas.microsoft.com/office/drawing/2014/main" id="{D5E9A268-5819-8107-828B-BFB7A4B62EE2}"/>
              </a:ext>
            </a:extLst>
          </p:cNvPr>
          <p:cNvSpPr/>
          <p:nvPr/>
        </p:nvSpPr>
        <p:spPr>
          <a:xfrm>
            <a:off x="8664006" y="4217897"/>
            <a:ext cx="928232" cy="165845"/>
          </a:xfrm>
          <a:prstGeom prst="rect">
            <a:avLst/>
          </a:prstGeom>
          <a:solidFill>
            <a:srgbClr val="0013FF">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ectangle 19">
            <a:extLst>
              <a:ext uri="{FF2B5EF4-FFF2-40B4-BE49-F238E27FC236}">
                <a16:creationId xmlns:a16="http://schemas.microsoft.com/office/drawing/2014/main" id="{30148A37-5F98-03B4-8BC3-BB9DCAA606FF}"/>
              </a:ext>
            </a:extLst>
          </p:cNvPr>
          <p:cNvSpPr/>
          <p:nvPr/>
        </p:nvSpPr>
        <p:spPr>
          <a:xfrm>
            <a:off x="8655040" y="3428698"/>
            <a:ext cx="928232" cy="165845"/>
          </a:xfrm>
          <a:prstGeom prst="rect">
            <a:avLst/>
          </a:prstGeom>
          <a:solidFill>
            <a:srgbClr val="03FF17">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E4F845F5-A242-6330-5143-0DF3145E3072}"/>
              </a:ext>
            </a:extLst>
          </p:cNvPr>
          <p:cNvSpPr/>
          <p:nvPr/>
        </p:nvSpPr>
        <p:spPr>
          <a:xfrm>
            <a:off x="8672970" y="5387791"/>
            <a:ext cx="928232" cy="165845"/>
          </a:xfrm>
          <a:prstGeom prst="rect">
            <a:avLst/>
          </a:prstGeom>
          <a:solidFill>
            <a:srgbClr val="FF0017">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ectangle 21">
            <a:extLst>
              <a:ext uri="{FF2B5EF4-FFF2-40B4-BE49-F238E27FC236}">
                <a16:creationId xmlns:a16="http://schemas.microsoft.com/office/drawing/2014/main" id="{9B36B54F-B371-C5FA-A909-5558F1DD5CF4}"/>
              </a:ext>
            </a:extLst>
          </p:cNvPr>
          <p:cNvSpPr/>
          <p:nvPr/>
        </p:nvSpPr>
        <p:spPr>
          <a:xfrm>
            <a:off x="8672970" y="3244923"/>
            <a:ext cx="928232" cy="165845"/>
          </a:xfrm>
          <a:prstGeom prst="rect">
            <a:avLst/>
          </a:prstGeom>
          <a:solidFill>
            <a:srgbClr val="03FF17">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C7239CF2-6B13-81A0-4D77-BBDCF15B9F5E}"/>
              </a:ext>
            </a:extLst>
          </p:cNvPr>
          <p:cNvSpPr/>
          <p:nvPr/>
        </p:nvSpPr>
        <p:spPr>
          <a:xfrm>
            <a:off x="8655040" y="2502944"/>
            <a:ext cx="928232" cy="165845"/>
          </a:xfrm>
          <a:prstGeom prst="rect">
            <a:avLst/>
          </a:prstGeom>
          <a:solidFill>
            <a:srgbClr val="0013FF">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23">
            <a:extLst>
              <a:ext uri="{FF2B5EF4-FFF2-40B4-BE49-F238E27FC236}">
                <a16:creationId xmlns:a16="http://schemas.microsoft.com/office/drawing/2014/main" id="{EA87944C-C6E4-0E69-E9EE-4CD0D70CA563}"/>
              </a:ext>
            </a:extLst>
          </p:cNvPr>
          <p:cNvSpPr/>
          <p:nvPr/>
        </p:nvSpPr>
        <p:spPr>
          <a:xfrm>
            <a:off x="8655040" y="2681932"/>
            <a:ext cx="928232" cy="165845"/>
          </a:xfrm>
          <a:prstGeom prst="rect">
            <a:avLst/>
          </a:prstGeom>
          <a:solidFill>
            <a:srgbClr val="0013FF">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Rectangle 24">
            <a:extLst>
              <a:ext uri="{FF2B5EF4-FFF2-40B4-BE49-F238E27FC236}">
                <a16:creationId xmlns:a16="http://schemas.microsoft.com/office/drawing/2014/main" id="{DE9C8A8C-AE2A-7DCD-6338-74AB2712AD30}"/>
              </a:ext>
            </a:extLst>
          </p:cNvPr>
          <p:cNvSpPr/>
          <p:nvPr/>
        </p:nvSpPr>
        <p:spPr>
          <a:xfrm>
            <a:off x="8655040" y="2859288"/>
            <a:ext cx="928232" cy="165845"/>
          </a:xfrm>
          <a:prstGeom prst="rect">
            <a:avLst/>
          </a:prstGeom>
          <a:solidFill>
            <a:srgbClr val="03FF17">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25">
            <a:extLst>
              <a:ext uri="{FF2B5EF4-FFF2-40B4-BE49-F238E27FC236}">
                <a16:creationId xmlns:a16="http://schemas.microsoft.com/office/drawing/2014/main" id="{9CC3EFF5-F3A9-A249-64FC-9F23F9B2EE35}"/>
              </a:ext>
            </a:extLst>
          </p:cNvPr>
          <p:cNvSpPr/>
          <p:nvPr/>
        </p:nvSpPr>
        <p:spPr>
          <a:xfrm>
            <a:off x="8655040" y="1735971"/>
            <a:ext cx="928232" cy="165845"/>
          </a:xfrm>
          <a:prstGeom prst="rect">
            <a:avLst/>
          </a:prstGeom>
          <a:solidFill>
            <a:srgbClr val="03FF17">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ectangle 26">
            <a:extLst>
              <a:ext uri="{FF2B5EF4-FFF2-40B4-BE49-F238E27FC236}">
                <a16:creationId xmlns:a16="http://schemas.microsoft.com/office/drawing/2014/main" id="{2633121B-9E3A-2358-6CDD-A0A02794CC1D}"/>
              </a:ext>
            </a:extLst>
          </p:cNvPr>
          <p:cNvSpPr/>
          <p:nvPr/>
        </p:nvSpPr>
        <p:spPr>
          <a:xfrm>
            <a:off x="8655040" y="1350336"/>
            <a:ext cx="928232" cy="165845"/>
          </a:xfrm>
          <a:prstGeom prst="rect">
            <a:avLst/>
          </a:prstGeom>
          <a:solidFill>
            <a:srgbClr val="03FF17">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ectangle 27">
            <a:extLst>
              <a:ext uri="{FF2B5EF4-FFF2-40B4-BE49-F238E27FC236}">
                <a16:creationId xmlns:a16="http://schemas.microsoft.com/office/drawing/2014/main" id="{9EE4E5F3-E170-FC70-2695-465A49B24AB6}"/>
              </a:ext>
            </a:extLst>
          </p:cNvPr>
          <p:cNvSpPr/>
          <p:nvPr/>
        </p:nvSpPr>
        <p:spPr>
          <a:xfrm>
            <a:off x="8672970" y="2034386"/>
            <a:ext cx="928232" cy="165845"/>
          </a:xfrm>
          <a:prstGeom prst="rect">
            <a:avLst/>
          </a:prstGeom>
          <a:solidFill>
            <a:srgbClr val="0013FF">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9" name="Rectangle 28">
            <a:extLst>
              <a:ext uri="{FF2B5EF4-FFF2-40B4-BE49-F238E27FC236}">
                <a16:creationId xmlns:a16="http://schemas.microsoft.com/office/drawing/2014/main" id="{F2B411E4-F0DC-B592-4397-F4F96D663643}"/>
              </a:ext>
            </a:extLst>
          </p:cNvPr>
          <p:cNvSpPr/>
          <p:nvPr/>
        </p:nvSpPr>
        <p:spPr>
          <a:xfrm>
            <a:off x="8679503" y="1553648"/>
            <a:ext cx="928232" cy="165845"/>
          </a:xfrm>
          <a:prstGeom prst="rect">
            <a:avLst/>
          </a:prstGeom>
          <a:solidFill>
            <a:srgbClr val="0013FF">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Rectangle 29">
            <a:extLst>
              <a:ext uri="{FF2B5EF4-FFF2-40B4-BE49-F238E27FC236}">
                <a16:creationId xmlns:a16="http://schemas.microsoft.com/office/drawing/2014/main" id="{8428530A-0E98-028C-61F7-465AB635CC96}"/>
              </a:ext>
            </a:extLst>
          </p:cNvPr>
          <p:cNvSpPr/>
          <p:nvPr/>
        </p:nvSpPr>
        <p:spPr>
          <a:xfrm>
            <a:off x="8655040" y="1155720"/>
            <a:ext cx="928232" cy="165845"/>
          </a:xfrm>
          <a:prstGeom prst="rect">
            <a:avLst/>
          </a:prstGeom>
          <a:solidFill>
            <a:srgbClr val="0013FF">
              <a:alpha val="43137"/>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460AA4C3-5D72-66D6-DE68-462C9B8F6D39}"/>
              </a:ext>
            </a:extLst>
          </p:cNvPr>
          <p:cNvSpPr/>
          <p:nvPr/>
        </p:nvSpPr>
        <p:spPr>
          <a:xfrm>
            <a:off x="6189802" y="584601"/>
            <a:ext cx="5379593" cy="3543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0" name="Picture 9">
            <a:extLst>
              <a:ext uri="{FF2B5EF4-FFF2-40B4-BE49-F238E27FC236}">
                <a16:creationId xmlns:a16="http://schemas.microsoft.com/office/drawing/2014/main" id="{2AF8B95A-455D-3246-C110-33CB31C915B3}"/>
              </a:ext>
            </a:extLst>
          </p:cNvPr>
          <p:cNvPicPr>
            <a:picLocks noChangeAspect="1"/>
          </p:cNvPicPr>
          <p:nvPr/>
        </p:nvPicPr>
        <p:blipFill>
          <a:blip r:embed="rId6"/>
          <a:stretch>
            <a:fillRect/>
          </a:stretch>
        </p:blipFill>
        <p:spPr>
          <a:xfrm>
            <a:off x="5444503" y="5725850"/>
            <a:ext cx="6809854" cy="1095098"/>
          </a:xfrm>
          <a:prstGeom prst="rect">
            <a:avLst/>
          </a:prstGeom>
        </p:spPr>
      </p:pic>
    </p:spTree>
    <p:extLst>
      <p:ext uri="{BB962C8B-B14F-4D97-AF65-F5344CB8AC3E}">
        <p14:creationId xmlns:p14="http://schemas.microsoft.com/office/powerpoint/2010/main" val="239852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1"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9DFA-BECB-484A-A873-068E90CFC1B6}"/>
              </a:ext>
            </a:extLst>
          </p:cNvPr>
          <p:cNvSpPr>
            <a:spLocks noGrp="1"/>
          </p:cNvSpPr>
          <p:nvPr>
            <p:ph type="title"/>
          </p:nvPr>
        </p:nvSpPr>
        <p:spPr>
          <a:xfrm>
            <a:off x="156274" y="148148"/>
            <a:ext cx="10515600" cy="1325563"/>
          </a:xfrm>
        </p:spPr>
        <p:txBody>
          <a:bodyPr/>
          <a:lstStyle/>
          <a:p>
            <a:r>
              <a:rPr lang="en-DE" dirty="0"/>
              <a:t>Effective population size (N</a:t>
            </a:r>
            <a:r>
              <a:rPr lang="en-DE" baseline="-25000" dirty="0"/>
              <a:t>e</a:t>
            </a:r>
            <a:r>
              <a:rPr lang="en-DE" dirty="0"/>
              <a:t>)</a:t>
            </a:r>
          </a:p>
        </p:txBody>
      </p:sp>
      <p:sp>
        <p:nvSpPr>
          <p:cNvPr id="3" name="Content Placeholder 2">
            <a:extLst>
              <a:ext uri="{FF2B5EF4-FFF2-40B4-BE49-F238E27FC236}">
                <a16:creationId xmlns:a16="http://schemas.microsoft.com/office/drawing/2014/main" id="{2A81B38A-FB37-9D40-B7A4-BF8D54F620A4}"/>
              </a:ext>
            </a:extLst>
          </p:cNvPr>
          <p:cNvSpPr>
            <a:spLocks noGrp="1"/>
          </p:cNvSpPr>
          <p:nvPr>
            <p:ph idx="1"/>
          </p:nvPr>
        </p:nvSpPr>
        <p:spPr>
          <a:xfrm>
            <a:off x="156274" y="1208868"/>
            <a:ext cx="11197526" cy="1023554"/>
          </a:xfrm>
        </p:spPr>
        <p:txBody>
          <a:bodyPr>
            <a:normAutofit fontScale="92500" lnSpcReduction="20000"/>
          </a:bodyPr>
          <a:lstStyle/>
          <a:p>
            <a:r>
              <a:rPr lang="en-DE" sz="2400" dirty="0"/>
              <a:t>T</a:t>
            </a:r>
            <a:r>
              <a:rPr lang="en-US" sz="2400" dirty="0"/>
              <a:t>h</a:t>
            </a:r>
            <a:r>
              <a:rPr lang="en-DE" sz="2400" dirty="0"/>
              <a:t>e number of individuals that would produce the same amount of drift as the observed population</a:t>
            </a:r>
          </a:p>
          <a:p>
            <a:r>
              <a:rPr lang="en-DE" sz="2400" dirty="0"/>
              <a:t>In contrast to the census size</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B85609D-5F91-30CA-DC1F-2B5ECA8383E7}"/>
                  </a:ext>
                </a:extLst>
              </p:cNvPr>
              <p:cNvSpPr txBox="1"/>
              <p:nvPr/>
            </p:nvSpPr>
            <p:spPr>
              <a:xfrm>
                <a:off x="4363144" y="4036114"/>
                <a:ext cx="1019382" cy="9296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𝑛</m:t>
                          </m:r>
                        </m:num>
                        <m:den>
                          <m:nary>
                            <m:naryPr>
                              <m:chr m:val="∑"/>
                              <m:ctrlPr>
                                <a:rPr lang="en-DE"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𝑡</m:t>
                              </m:r>
                            </m:sup>
                            <m:e>
                              <m:f>
                                <m:fPr>
                                  <m:ctrlPr>
                                    <a:rPr lang="en-DE"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r>
                                    <a:rPr lang="en-US" sz="2400" i="1" baseline="-25000">
                                      <a:latin typeface="Cambria Math" panose="02040503050406030204" pitchFamily="18" charset="0"/>
                                    </a:rPr>
                                    <m:t>𝑖</m:t>
                                  </m:r>
                                </m:den>
                              </m:f>
                            </m:e>
                          </m:nary>
                        </m:den>
                      </m:f>
                    </m:oMath>
                  </m:oMathPara>
                </a14:m>
                <a:endParaRPr lang="en-DE" sz="2400" dirty="0"/>
              </a:p>
            </p:txBody>
          </p:sp>
        </mc:Choice>
        <mc:Fallback xmlns="">
          <p:sp>
            <p:nvSpPr>
              <p:cNvPr id="53" name="TextBox 52">
                <a:extLst>
                  <a:ext uri="{FF2B5EF4-FFF2-40B4-BE49-F238E27FC236}">
                    <a16:creationId xmlns:a16="http://schemas.microsoft.com/office/drawing/2014/main" id="{5B85609D-5F91-30CA-DC1F-2B5ECA8383E7}"/>
                  </a:ext>
                </a:extLst>
              </p:cNvPr>
              <p:cNvSpPr txBox="1">
                <a:spLocks noRot="1" noChangeAspect="1" noMove="1" noResize="1" noEditPoints="1" noAdjustHandles="1" noChangeArrowheads="1" noChangeShapeType="1" noTextEdit="1"/>
              </p:cNvSpPr>
              <p:nvPr/>
            </p:nvSpPr>
            <p:spPr>
              <a:xfrm>
                <a:off x="4363144" y="4036114"/>
                <a:ext cx="1019382" cy="929678"/>
              </a:xfrm>
              <a:prstGeom prst="rect">
                <a:avLst/>
              </a:prstGeom>
              <a:blipFill>
                <a:blip r:embed="rId3"/>
                <a:stretch>
                  <a:fillRect l="-50617" t="-17333" r="-2469" b="-90667"/>
                </a:stretch>
              </a:blipFill>
            </p:spPr>
            <p:txBody>
              <a:bodyPr/>
              <a:lstStyle/>
              <a:p>
                <a:r>
                  <a:rPr lang="en-DE">
                    <a:noFill/>
                  </a:rPr>
                  <a:t> </a:t>
                </a:r>
              </a:p>
            </p:txBody>
          </p:sp>
        </mc:Fallback>
      </mc:AlternateContent>
      <p:sp>
        <p:nvSpPr>
          <p:cNvPr id="54" name="TextBox 53">
            <a:extLst>
              <a:ext uri="{FF2B5EF4-FFF2-40B4-BE49-F238E27FC236}">
                <a16:creationId xmlns:a16="http://schemas.microsoft.com/office/drawing/2014/main" id="{24CE9F28-7AF2-23B4-D344-5C68261F05FE}"/>
              </a:ext>
            </a:extLst>
          </p:cNvPr>
          <p:cNvSpPr txBox="1"/>
          <p:nvPr/>
        </p:nvSpPr>
        <p:spPr>
          <a:xfrm>
            <a:off x="1882590" y="4322185"/>
            <a:ext cx="2178802" cy="461665"/>
          </a:xfrm>
          <a:prstGeom prst="rect">
            <a:avLst/>
          </a:prstGeom>
          <a:noFill/>
        </p:spPr>
        <p:txBody>
          <a:bodyPr wrap="none" rtlCol="0">
            <a:spAutoFit/>
          </a:bodyPr>
          <a:lstStyle/>
          <a:p>
            <a:r>
              <a:rPr lang="en-US" sz="2400" dirty="0"/>
              <a:t>H</a:t>
            </a:r>
            <a:r>
              <a:rPr lang="en-DE" sz="2400" dirty="0"/>
              <a:t>armonic mean</a:t>
            </a:r>
          </a:p>
        </p:txBody>
      </p:sp>
      <p:sp>
        <p:nvSpPr>
          <p:cNvPr id="55" name="TextBox 54">
            <a:extLst>
              <a:ext uri="{FF2B5EF4-FFF2-40B4-BE49-F238E27FC236}">
                <a16:creationId xmlns:a16="http://schemas.microsoft.com/office/drawing/2014/main" id="{16398F09-3DAA-2AF0-4BA2-73EF1EFA48FC}"/>
              </a:ext>
            </a:extLst>
          </p:cNvPr>
          <p:cNvSpPr txBox="1"/>
          <p:nvPr/>
        </p:nvSpPr>
        <p:spPr>
          <a:xfrm>
            <a:off x="2554733" y="2444917"/>
            <a:ext cx="5718681" cy="1015663"/>
          </a:xfrm>
          <a:prstGeom prst="rect">
            <a:avLst/>
          </a:prstGeom>
          <a:noFill/>
        </p:spPr>
        <p:txBody>
          <a:bodyPr wrap="none" rtlCol="0">
            <a:spAutoFit/>
          </a:bodyPr>
          <a:lstStyle/>
          <a:p>
            <a:pPr algn="ctr"/>
            <a:r>
              <a:rPr lang="en-DE" sz="2000" dirty="0"/>
              <a:t>Across 3 generations, population size of: 100, 10, 100</a:t>
            </a:r>
          </a:p>
          <a:p>
            <a:pPr algn="ctr"/>
            <a:endParaRPr lang="en-DE" sz="2000" dirty="0"/>
          </a:p>
          <a:p>
            <a:pPr algn="ctr"/>
            <a:r>
              <a:rPr lang="en-DE" sz="2000" dirty="0"/>
              <a:t>What is N</a:t>
            </a:r>
            <a:r>
              <a:rPr lang="en-DE" sz="2000" baseline="-25000" dirty="0"/>
              <a:t>e</a:t>
            </a:r>
            <a:r>
              <a:rPr lang="en-DE" sz="2000" dirty="0"/>
              <a:t>?</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E3DD45AC-5570-38F6-CC2B-962315F41752}"/>
                  </a:ext>
                </a:extLst>
              </p:cNvPr>
              <p:cNvSpPr txBox="1"/>
              <p:nvPr/>
            </p:nvSpPr>
            <p:spPr>
              <a:xfrm>
                <a:off x="5684278" y="4080068"/>
                <a:ext cx="2699905" cy="1031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m:t>
                          </m:r>
                        </m:num>
                        <m:den>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100</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10</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100</m:t>
                                  </m:r>
                                </m:den>
                              </m:f>
                            </m:e>
                          </m:d>
                        </m:den>
                      </m:f>
                    </m:oMath>
                  </m:oMathPara>
                </a14:m>
                <a:endParaRPr lang="en-DE" sz="2400" dirty="0"/>
              </a:p>
            </p:txBody>
          </p:sp>
        </mc:Choice>
        <mc:Fallback xmlns="">
          <p:sp>
            <p:nvSpPr>
              <p:cNvPr id="56" name="TextBox 55">
                <a:extLst>
                  <a:ext uri="{FF2B5EF4-FFF2-40B4-BE49-F238E27FC236}">
                    <a16:creationId xmlns:a16="http://schemas.microsoft.com/office/drawing/2014/main" id="{E3DD45AC-5570-38F6-CC2B-962315F41752}"/>
                  </a:ext>
                </a:extLst>
              </p:cNvPr>
              <p:cNvSpPr txBox="1">
                <a:spLocks noRot="1" noChangeAspect="1" noMove="1" noResize="1" noEditPoints="1" noAdjustHandles="1" noChangeArrowheads="1" noChangeShapeType="1" noTextEdit="1"/>
              </p:cNvSpPr>
              <p:nvPr/>
            </p:nvSpPr>
            <p:spPr>
              <a:xfrm>
                <a:off x="5684278" y="4080068"/>
                <a:ext cx="2699905" cy="1031116"/>
              </a:xfrm>
              <a:prstGeom prst="rect">
                <a:avLst/>
              </a:prstGeom>
              <a:blipFill>
                <a:blip r:embed="rId4"/>
                <a:stretch>
                  <a:fillRect l="-939" t="-1220" b="-4878"/>
                </a:stretch>
              </a:blipFill>
            </p:spPr>
            <p:txBody>
              <a:bodyPr/>
              <a:lstStyle/>
              <a:p>
                <a:r>
                  <a:rPr lang="en-DE">
                    <a:noFill/>
                  </a:rPr>
                  <a:t> </a:t>
                </a:r>
              </a:p>
            </p:txBody>
          </p:sp>
        </mc:Fallback>
      </mc:AlternateContent>
      <p:sp>
        <p:nvSpPr>
          <p:cNvPr id="57" name="TextBox 56">
            <a:extLst>
              <a:ext uri="{FF2B5EF4-FFF2-40B4-BE49-F238E27FC236}">
                <a16:creationId xmlns:a16="http://schemas.microsoft.com/office/drawing/2014/main" id="{4917EE7D-01DC-3C90-0398-6CACD4495ABA}"/>
              </a:ext>
            </a:extLst>
          </p:cNvPr>
          <p:cNvSpPr txBox="1"/>
          <p:nvPr/>
        </p:nvSpPr>
        <p:spPr>
          <a:xfrm>
            <a:off x="5414073" y="5737789"/>
            <a:ext cx="1088760" cy="461665"/>
          </a:xfrm>
          <a:prstGeom prst="rect">
            <a:avLst/>
          </a:prstGeom>
          <a:noFill/>
        </p:spPr>
        <p:txBody>
          <a:bodyPr wrap="none" rtlCol="0">
            <a:spAutoFit/>
          </a:bodyPr>
          <a:lstStyle/>
          <a:p>
            <a:r>
              <a:rPr lang="en-DE" sz="2400" dirty="0"/>
              <a:t>N</a:t>
            </a:r>
            <a:r>
              <a:rPr lang="en-DE" sz="2400" baseline="-25000" dirty="0"/>
              <a:t>e</a:t>
            </a:r>
            <a:r>
              <a:rPr lang="en-DE" sz="2400" dirty="0"/>
              <a:t> = 25</a:t>
            </a:r>
          </a:p>
        </p:txBody>
      </p:sp>
      <p:sp>
        <p:nvSpPr>
          <p:cNvPr id="58" name="TextBox 57">
            <a:extLst>
              <a:ext uri="{FF2B5EF4-FFF2-40B4-BE49-F238E27FC236}">
                <a16:creationId xmlns:a16="http://schemas.microsoft.com/office/drawing/2014/main" id="{1BB6BC8E-40FA-F342-A5DC-A4A3FE34E201}"/>
              </a:ext>
            </a:extLst>
          </p:cNvPr>
          <p:cNvSpPr txBox="1"/>
          <p:nvPr/>
        </p:nvSpPr>
        <p:spPr>
          <a:xfrm>
            <a:off x="8861612" y="5828249"/>
            <a:ext cx="2885662" cy="461665"/>
          </a:xfrm>
          <a:prstGeom prst="rect">
            <a:avLst/>
          </a:prstGeom>
          <a:noFill/>
        </p:spPr>
        <p:txBody>
          <a:bodyPr wrap="none" rtlCol="0">
            <a:spAutoFit/>
          </a:bodyPr>
          <a:lstStyle/>
          <a:p>
            <a:r>
              <a:rPr lang="en-US" sz="2400" dirty="0"/>
              <a:t>A</a:t>
            </a:r>
            <a:r>
              <a:rPr lang="en-DE" sz="2400" dirty="0"/>
              <a:t>rithmetic mean = 70</a:t>
            </a:r>
          </a:p>
        </p:txBody>
      </p:sp>
    </p:spTree>
    <p:extLst>
      <p:ext uri="{BB962C8B-B14F-4D97-AF65-F5344CB8AC3E}">
        <p14:creationId xmlns:p14="http://schemas.microsoft.com/office/powerpoint/2010/main" val="74674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6" grpId="0"/>
      <p:bldP spid="57" grpId="0"/>
      <p:bldP spid="5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584FF-688C-D344-8356-876928E174CD}"/>
              </a:ext>
            </a:extLst>
          </p:cNvPr>
          <p:cNvSpPr>
            <a:spLocks noGrp="1"/>
          </p:cNvSpPr>
          <p:nvPr>
            <p:ph type="title"/>
          </p:nvPr>
        </p:nvSpPr>
        <p:spPr>
          <a:xfrm>
            <a:off x="0" y="18255"/>
            <a:ext cx="10515600" cy="1325563"/>
          </a:xfrm>
        </p:spPr>
        <p:txBody>
          <a:bodyPr/>
          <a:lstStyle/>
          <a:p>
            <a:r>
              <a:rPr lang="en-DE" dirty="0"/>
              <a:t>Darwin: 1809-1882</a:t>
            </a:r>
          </a:p>
        </p:txBody>
      </p:sp>
      <p:pic>
        <p:nvPicPr>
          <p:cNvPr id="46082" name="Picture 2">
            <a:extLst>
              <a:ext uri="{FF2B5EF4-FFF2-40B4-BE49-F238E27FC236}">
                <a16:creationId xmlns:a16="http://schemas.microsoft.com/office/drawing/2014/main" id="{03FFB916-BB4C-6148-8A65-D43D001282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98" y="2025307"/>
            <a:ext cx="6167820" cy="30839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387CE0-2245-194C-9802-1E046821280E}"/>
              </a:ext>
            </a:extLst>
          </p:cNvPr>
          <p:cNvSpPr txBox="1"/>
          <p:nvPr/>
        </p:nvSpPr>
        <p:spPr>
          <a:xfrm>
            <a:off x="293398" y="4687121"/>
            <a:ext cx="1159292" cy="369332"/>
          </a:xfrm>
          <a:prstGeom prst="rect">
            <a:avLst/>
          </a:prstGeom>
          <a:noFill/>
        </p:spPr>
        <p:txBody>
          <a:bodyPr wrap="none" rtlCol="0">
            <a:spAutoFit/>
          </a:bodyPr>
          <a:lstStyle/>
          <a:p>
            <a:r>
              <a:rPr lang="en-US" dirty="0"/>
              <a:t>© </a:t>
            </a:r>
            <a:r>
              <a:rPr lang="en-US" dirty="0" err="1"/>
              <a:t>Sémhur</a:t>
            </a:r>
            <a:endParaRPr lang="en-DE" dirty="0"/>
          </a:p>
        </p:txBody>
      </p:sp>
      <p:pic>
        <p:nvPicPr>
          <p:cNvPr id="46084" name="Picture 4">
            <a:extLst>
              <a:ext uri="{FF2B5EF4-FFF2-40B4-BE49-F238E27FC236}">
                <a16:creationId xmlns:a16="http://schemas.microsoft.com/office/drawing/2014/main" id="{E14635FD-3AF5-FD4B-9F2E-6DD82AE7F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443" y="1630554"/>
            <a:ext cx="4766713" cy="35968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C547ECB-FA43-7A41-96B4-E8710FB458B4}"/>
              </a:ext>
            </a:extLst>
          </p:cNvPr>
          <p:cNvSpPr txBox="1"/>
          <p:nvPr/>
        </p:nvSpPr>
        <p:spPr>
          <a:xfrm>
            <a:off x="2159877" y="5227445"/>
            <a:ext cx="1471557" cy="369332"/>
          </a:xfrm>
          <a:prstGeom prst="rect">
            <a:avLst/>
          </a:prstGeom>
          <a:noFill/>
        </p:spPr>
        <p:txBody>
          <a:bodyPr wrap="none" rtlCol="0">
            <a:spAutoFit/>
          </a:bodyPr>
          <a:lstStyle/>
          <a:p>
            <a:r>
              <a:rPr lang="en-DE" dirty="0"/>
              <a:t>5 year voyage</a:t>
            </a:r>
          </a:p>
        </p:txBody>
      </p:sp>
    </p:spTree>
    <p:extLst>
      <p:ext uri="{BB962C8B-B14F-4D97-AF65-F5344CB8AC3E}">
        <p14:creationId xmlns:p14="http://schemas.microsoft.com/office/powerpoint/2010/main" val="394261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9DFA-BECB-484A-A873-068E90CFC1B6}"/>
              </a:ext>
            </a:extLst>
          </p:cNvPr>
          <p:cNvSpPr>
            <a:spLocks noGrp="1"/>
          </p:cNvSpPr>
          <p:nvPr>
            <p:ph type="title"/>
          </p:nvPr>
        </p:nvSpPr>
        <p:spPr>
          <a:xfrm>
            <a:off x="156274" y="148148"/>
            <a:ext cx="10515600" cy="1325563"/>
          </a:xfrm>
        </p:spPr>
        <p:txBody>
          <a:bodyPr/>
          <a:lstStyle/>
          <a:p>
            <a:r>
              <a:rPr lang="en-DE" dirty="0"/>
              <a:t>Effective population size (N</a:t>
            </a:r>
            <a:r>
              <a:rPr lang="en-DE" baseline="-25000" dirty="0"/>
              <a:t>e</a:t>
            </a:r>
            <a:r>
              <a:rPr lang="en-DE" dirty="0"/>
              <a:t>)</a:t>
            </a:r>
          </a:p>
        </p:txBody>
      </p:sp>
      <p:graphicFrame>
        <p:nvGraphicFramePr>
          <p:cNvPr id="9" name="Object 2">
            <a:extLst>
              <a:ext uri="{FF2B5EF4-FFF2-40B4-BE49-F238E27FC236}">
                <a16:creationId xmlns:a16="http://schemas.microsoft.com/office/drawing/2014/main" id="{D2E92FBA-9831-2A9B-83FE-C0CD2919B309}"/>
              </a:ext>
            </a:extLst>
          </p:cNvPr>
          <p:cNvGraphicFramePr>
            <a:graphicFrameLocks noChangeAspect="1"/>
          </p:cNvGraphicFramePr>
          <p:nvPr/>
        </p:nvGraphicFramePr>
        <p:xfrm>
          <a:off x="1692743" y="3341684"/>
          <a:ext cx="1727200" cy="755650"/>
        </p:xfrm>
        <a:graphic>
          <a:graphicData uri="http://schemas.openxmlformats.org/presentationml/2006/ole">
            <mc:AlternateContent xmlns:mc="http://schemas.openxmlformats.org/markup-compatibility/2006">
              <mc:Choice xmlns:v="urn:schemas-microsoft-com:vml" Requires="v">
                <p:oleObj name="Equation" r:id="rId3" imgW="16687800" imgH="7315200" progId="Equation.3">
                  <p:embed/>
                </p:oleObj>
              </mc:Choice>
              <mc:Fallback>
                <p:oleObj name="Equation" r:id="rId3" imgW="16687800" imgH="7315200" progId="Equation.3">
                  <p:embed/>
                  <p:pic>
                    <p:nvPicPr>
                      <p:cNvPr id="9" name="Object 2">
                        <a:extLst>
                          <a:ext uri="{FF2B5EF4-FFF2-40B4-BE49-F238E27FC236}">
                            <a16:creationId xmlns:a16="http://schemas.microsoft.com/office/drawing/2014/main" id="{D2E92FBA-9831-2A9B-83FE-C0CD2919B3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743" y="3341684"/>
                        <a:ext cx="1727200" cy="755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9">
            <a:extLst>
              <a:ext uri="{FF2B5EF4-FFF2-40B4-BE49-F238E27FC236}">
                <a16:creationId xmlns:a16="http://schemas.microsoft.com/office/drawing/2014/main" id="{853B2A96-2208-6919-9F47-B40ECEA5E4FA}"/>
              </a:ext>
            </a:extLst>
          </p:cNvPr>
          <p:cNvSpPr txBox="1">
            <a:spLocks noChangeArrowheads="1"/>
          </p:cNvSpPr>
          <p:nvPr/>
        </p:nvSpPr>
        <p:spPr bwMode="auto">
          <a:xfrm>
            <a:off x="3827930" y="3257547"/>
            <a:ext cx="66294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100"/>
              </a:spcAft>
              <a:buFontTx/>
              <a:buNone/>
            </a:pPr>
            <a:r>
              <a:rPr lang="en-US" altLang="de-DE" sz="1600" i="1">
                <a:latin typeface="Arial" panose="020B0604020202020204" pitchFamily="34" charset="0"/>
              </a:rPr>
              <a:t>N</a:t>
            </a:r>
            <a:r>
              <a:rPr lang="en-US" altLang="de-DE" sz="1600" i="1" baseline="-25000">
                <a:latin typeface="Arial" panose="020B0604020202020204" pitchFamily="34" charset="0"/>
              </a:rPr>
              <a:t>m</a:t>
            </a:r>
            <a:r>
              <a:rPr lang="en-US" altLang="de-DE" sz="1600">
                <a:latin typeface="Arial" panose="020B0604020202020204" pitchFamily="34" charset="0"/>
              </a:rPr>
              <a:t>: number of breeding males</a:t>
            </a:r>
          </a:p>
          <a:p>
            <a:pPr>
              <a:spcBef>
                <a:spcPct val="0"/>
              </a:spcBef>
              <a:spcAft>
                <a:spcPts val="100"/>
              </a:spcAft>
              <a:buFontTx/>
              <a:buNone/>
            </a:pPr>
            <a:r>
              <a:rPr lang="en-US" altLang="de-DE" sz="1600" i="1">
                <a:latin typeface="Arial" panose="020B0604020202020204" pitchFamily="34" charset="0"/>
              </a:rPr>
              <a:t>N</a:t>
            </a:r>
            <a:r>
              <a:rPr lang="en-US" altLang="de-DE" sz="1600" i="1" baseline="-25000">
                <a:latin typeface="Arial" panose="020B0604020202020204" pitchFamily="34" charset="0"/>
              </a:rPr>
              <a:t>f</a:t>
            </a:r>
            <a:r>
              <a:rPr lang="en-US" altLang="de-DE" sz="1600">
                <a:latin typeface="Arial" panose="020B0604020202020204" pitchFamily="34" charset="0"/>
              </a:rPr>
              <a:t>: number of breeding females</a:t>
            </a:r>
          </a:p>
          <a:p>
            <a:pPr>
              <a:spcBef>
                <a:spcPct val="0"/>
              </a:spcBef>
              <a:spcAft>
                <a:spcPts val="100"/>
              </a:spcAft>
              <a:buFontTx/>
              <a:buNone/>
            </a:pPr>
            <a:r>
              <a:rPr lang="en-US" altLang="de-DE" sz="1600">
                <a:latin typeface="Arial" panose="020B0604020202020204" pitchFamily="34" charset="0"/>
              </a:rPr>
              <a:t>All other assumptions of the Wright-Fisher model are met </a:t>
            </a:r>
          </a:p>
        </p:txBody>
      </p:sp>
      <p:grpSp>
        <p:nvGrpSpPr>
          <p:cNvPr id="11" name="Group 14">
            <a:extLst>
              <a:ext uri="{FF2B5EF4-FFF2-40B4-BE49-F238E27FC236}">
                <a16:creationId xmlns:a16="http://schemas.microsoft.com/office/drawing/2014/main" id="{D3D714D3-48D1-991A-6292-8B7F4EE420C3}"/>
              </a:ext>
            </a:extLst>
          </p:cNvPr>
          <p:cNvGrpSpPr>
            <a:grpSpLocks/>
          </p:cNvGrpSpPr>
          <p:nvPr/>
        </p:nvGrpSpPr>
        <p:grpSpPr bwMode="auto">
          <a:xfrm>
            <a:off x="1310155" y="4208459"/>
            <a:ext cx="8766175" cy="1830388"/>
            <a:chOff x="301352" y="4950767"/>
            <a:chExt cx="8766448" cy="1831033"/>
          </a:xfrm>
        </p:grpSpPr>
        <p:sp>
          <p:nvSpPr>
            <p:cNvPr id="12" name="TextBox 11">
              <a:extLst>
                <a:ext uri="{FF2B5EF4-FFF2-40B4-BE49-F238E27FC236}">
                  <a16:creationId xmlns:a16="http://schemas.microsoft.com/office/drawing/2014/main" id="{16072418-E70E-58CF-1865-1C2C04EE3F46}"/>
                </a:ext>
              </a:extLst>
            </p:cNvPr>
            <p:cNvSpPr txBox="1">
              <a:spLocks noChangeArrowheads="1"/>
            </p:cNvSpPr>
            <p:nvPr/>
          </p:nvSpPr>
          <p:spPr bwMode="auto">
            <a:xfrm>
              <a:off x="301352" y="4950767"/>
              <a:ext cx="5638800" cy="584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400"/>
                </a:spcAft>
                <a:buFontTx/>
                <a:buNone/>
              </a:pPr>
              <a:r>
                <a:rPr lang="en-US" altLang="de-DE" sz="1600" dirty="0">
                  <a:latin typeface="Arial" panose="020B0604020202020204" pitchFamily="34" charset="0"/>
                </a:rPr>
                <a:t>Example: southern elephant seals (</a:t>
              </a:r>
              <a:r>
                <a:rPr lang="en-US" altLang="de-DE" sz="1600" i="1" dirty="0">
                  <a:latin typeface="Arial" panose="020B0604020202020204" pitchFamily="34" charset="0"/>
                </a:rPr>
                <a:t>Mirounga </a:t>
              </a:r>
              <a:r>
                <a:rPr lang="en-US" altLang="de-DE" sz="1600" i="1" dirty="0" err="1">
                  <a:latin typeface="Arial" panose="020B0604020202020204" pitchFamily="34" charset="0"/>
                </a:rPr>
                <a:t>leonina</a:t>
              </a:r>
              <a:r>
                <a:rPr lang="en-US" altLang="de-DE" sz="1600" dirty="0">
                  <a:latin typeface="Arial" panose="020B0604020202020204" pitchFamily="34" charset="0"/>
                </a:rPr>
                <a:t>), Falkland Islands (</a:t>
              </a:r>
              <a:r>
                <a:rPr lang="en-US" altLang="de-DE" sz="1600" dirty="0" err="1">
                  <a:latin typeface="Arial" panose="020B0604020202020204" pitchFamily="34" charset="0"/>
                </a:rPr>
                <a:t>Fabiani</a:t>
              </a:r>
              <a:r>
                <a:rPr lang="en-US" altLang="de-DE" sz="1600" dirty="0">
                  <a:latin typeface="Arial" panose="020B0604020202020204" pitchFamily="34" charset="0"/>
                </a:rPr>
                <a:t> </a:t>
              </a:r>
              <a:r>
                <a:rPr lang="en-US" altLang="de-DE" sz="1600" i="1" dirty="0">
                  <a:latin typeface="Arial" panose="020B0604020202020204" pitchFamily="34" charset="0"/>
                </a:rPr>
                <a:t>et al</a:t>
              </a:r>
              <a:r>
                <a:rPr lang="en-US" altLang="de-DE" sz="1600" dirty="0">
                  <a:latin typeface="Arial" panose="020B0604020202020204" pitchFamily="34" charset="0"/>
                </a:rPr>
                <a:t>. 2004) </a:t>
              </a:r>
            </a:p>
          </p:txBody>
        </p:sp>
        <p:pic>
          <p:nvPicPr>
            <p:cNvPr id="13" name="Picture 12" descr="Mirounga_leonina.gif">
              <a:extLst>
                <a:ext uri="{FF2B5EF4-FFF2-40B4-BE49-F238E27FC236}">
                  <a16:creationId xmlns:a16="http://schemas.microsoft.com/office/drawing/2014/main" id="{923DD359-D0D5-EE1B-C779-E9DB1B56797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4994275"/>
              <a:ext cx="2667000"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TextBox 13">
            <a:extLst>
              <a:ext uri="{FF2B5EF4-FFF2-40B4-BE49-F238E27FC236}">
                <a16:creationId xmlns:a16="http://schemas.microsoft.com/office/drawing/2014/main" id="{14A25D9B-9A2D-91EB-8270-F246268936A9}"/>
              </a:ext>
            </a:extLst>
          </p:cNvPr>
          <p:cNvSpPr txBox="1">
            <a:spLocks noChangeArrowheads="1"/>
          </p:cNvSpPr>
          <p:nvPr/>
        </p:nvSpPr>
        <p:spPr bwMode="auto">
          <a:xfrm>
            <a:off x="1454618" y="4827678"/>
            <a:ext cx="563880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100"/>
              </a:spcAft>
              <a:buFontTx/>
              <a:buNone/>
            </a:pPr>
            <a:r>
              <a:rPr lang="en-US" altLang="de-DE" sz="1700" i="1" dirty="0">
                <a:latin typeface="Arial" panose="020B0604020202020204" pitchFamily="34" charset="0"/>
              </a:rPr>
              <a:t>N = </a:t>
            </a:r>
            <a:r>
              <a:rPr lang="en-US" altLang="de-DE" sz="1700" dirty="0">
                <a:latin typeface="Arial" panose="020B0604020202020204" pitchFamily="34" charset="0"/>
              </a:rPr>
              <a:t>625</a:t>
            </a:r>
          </a:p>
          <a:p>
            <a:pPr>
              <a:spcBef>
                <a:spcPct val="0"/>
              </a:spcBef>
              <a:spcAft>
                <a:spcPts val="100"/>
              </a:spcAft>
              <a:buFontTx/>
              <a:buNone/>
            </a:pPr>
            <a:r>
              <a:rPr lang="en-US" altLang="de-DE" sz="1700" i="1" dirty="0">
                <a:latin typeface="Arial" panose="020B0604020202020204" pitchFamily="34" charset="0"/>
              </a:rPr>
              <a:t>N</a:t>
            </a:r>
            <a:r>
              <a:rPr lang="en-US" altLang="de-DE" sz="1700" i="1" baseline="-25000" dirty="0">
                <a:latin typeface="Arial" panose="020B0604020202020204" pitchFamily="34" charset="0"/>
              </a:rPr>
              <a:t>m</a:t>
            </a:r>
            <a:r>
              <a:rPr lang="en-US" altLang="de-DE" sz="1700" dirty="0">
                <a:latin typeface="Arial" panose="020B0604020202020204" pitchFamily="34" charset="0"/>
              </a:rPr>
              <a:t> = 21 (estimated using microsatellite markers)</a:t>
            </a:r>
          </a:p>
          <a:p>
            <a:pPr>
              <a:spcBef>
                <a:spcPct val="0"/>
              </a:spcBef>
              <a:spcAft>
                <a:spcPts val="100"/>
              </a:spcAft>
              <a:buFontTx/>
              <a:buNone/>
            </a:pPr>
            <a:r>
              <a:rPr lang="en-US" altLang="de-DE" sz="1700" i="1" dirty="0" err="1">
                <a:latin typeface="Arial" panose="020B0604020202020204" pitchFamily="34" charset="0"/>
              </a:rPr>
              <a:t>N</a:t>
            </a:r>
            <a:r>
              <a:rPr lang="en-US" altLang="de-DE" sz="1700" i="1" baseline="-25000" dirty="0" err="1">
                <a:latin typeface="Arial" panose="020B0604020202020204" pitchFamily="34" charset="0"/>
              </a:rPr>
              <a:t>f</a:t>
            </a:r>
            <a:r>
              <a:rPr lang="en-US" altLang="de-DE" sz="1700" dirty="0">
                <a:latin typeface="Arial" panose="020B0604020202020204" pitchFamily="34" charset="0"/>
              </a:rPr>
              <a:t> = 550</a:t>
            </a:r>
          </a:p>
          <a:p>
            <a:pPr>
              <a:spcBef>
                <a:spcPct val="0"/>
              </a:spcBef>
              <a:spcAft>
                <a:spcPts val="100"/>
              </a:spcAft>
              <a:buFontTx/>
              <a:buNone/>
            </a:pPr>
            <a:r>
              <a:rPr lang="en-US" altLang="de-DE" sz="1700" i="1" dirty="0">
                <a:latin typeface="Arial" panose="020B0604020202020204" pitchFamily="34" charset="0"/>
              </a:rPr>
              <a:t>N</a:t>
            </a:r>
            <a:r>
              <a:rPr lang="en-US" altLang="de-DE" sz="1700" i="1" baseline="-25000" dirty="0">
                <a:latin typeface="Arial" panose="020B0604020202020204" pitchFamily="34" charset="0"/>
              </a:rPr>
              <a:t>e</a:t>
            </a:r>
            <a:r>
              <a:rPr lang="en-US" altLang="de-DE" sz="1700" dirty="0">
                <a:latin typeface="Arial" panose="020B0604020202020204" pitchFamily="34" charset="0"/>
              </a:rPr>
              <a:t> = 80.9</a:t>
            </a:r>
          </a:p>
        </p:txBody>
      </p:sp>
      <p:sp>
        <p:nvSpPr>
          <p:cNvPr id="17" name="Content Placeholder 2">
            <a:extLst>
              <a:ext uri="{FF2B5EF4-FFF2-40B4-BE49-F238E27FC236}">
                <a16:creationId xmlns:a16="http://schemas.microsoft.com/office/drawing/2014/main" id="{EBA1622F-DF05-21BB-1978-A48314406A9E}"/>
              </a:ext>
            </a:extLst>
          </p:cNvPr>
          <p:cNvSpPr txBox="1">
            <a:spLocks/>
          </p:cNvSpPr>
          <p:nvPr/>
        </p:nvSpPr>
        <p:spPr>
          <a:xfrm>
            <a:off x="276764" y="1174381"/>
            <a:ext cx="11197526" cy="17570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What can influence N</a:t>
            </a:r>
            <a:r>
              <a:rPr lang="en-US" sz="2400" baseline="-25000" dirty="0"/>
              <a:t>e</a:t>
            </a:r>
            <a:r>
              <a:rPr lang="en-US" sz="2400" dirty="0"/>
              <a:t>?</a:t>
            </a:r>
          </a:p>
          <a:p>
            <a:pPr lvl="1"/>
            <a:r>
              <a:rPr lang="en-US" sz="2000" dirty="0"/>
              <a:t>Change in population size</a:t>
            </a:r>
          </a:p>
          <a:p>
            <a:pPr lvl="1"/>
            <a:r>
              <a:rPr lang="en-US" altLang="de-DE" sz="2000" dirty="0"/>
              <a:t>Variance in reproductive success (common in marine species)</a:t>
            </a:r>
          </a:p>
          <a:p>
            <a:pPr lvl="1"/>
            <a:r>
              <a:rPr lang="en-US" altLang="de-DE" sz="2000" dirty="0"/>
              <a:t>Uneven breeding sex ratios (the less frequent sex can be seen as an allelic bottleneck</a:t>
            </a:r>
          </a:p>
        </p:txBody>
      </p:sp>
    </p:spTree>
    <p:extLst>
      <p:ext uri="{BB962C8B-B14F-4D97-AF65-F5344CB8AC3E}">
        <p14:creationId xmlns:p14="http://schemas.microsoft.com/office/powerpoint/2010/main" val="223569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10">
                                            <p:txEl>
                                              <p:pRg st="0" end="0"/>
                                            </p:txEl>
                                          </p:spTgt>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childTnLst>
                                    <p:set>
                                      <p:cBhvr>
                                        <p:cTn id="64" dur="1" fill="hold">
                                          <p:stCondLst>
                                            <p:cond delay="0"/>
                                          </p:stCondLst>
                                        </p:cTn>
                                        <p:tgtEl>
                                          <p:spTgt spid="14">
                                            <p:txEl>
                                              <p:pRg st="0" end="0"/>
                                            </p:txEl>
                                          </p:spTgt>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14">
                                            <p:txEl>
                                              <p:pRg st="1" end="1"/>
                                            </p:txEl>
                                          </p:spTgt>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14">
                                            <p:txEl>
                                              <p:pRg st="2" end="2"/>
                                            </p:txEl>
                                          </p:spTgt>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10" grpId="1" build="allAtOnce"/>
      <p:bldP spid="14" grpId="0" build="p"/>
      <p:bldP spid="14" grpId="1"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FA0CE6DF-F929-C98B-784A-4A04B39CEB29}"/>
              </a:ext>
            </a:extLst>
          </p:cNvPr>
          <p:cNvGrpSpPr>
            <a:grpSpLocks/>
          </p:cNvGrpSpPr>
          <p:nvPr/>
        </p:nvGrpSpPr>
        <p:grpSpPr bwMode="auto">
          <a:xfrm>
            <a:off x="392206" y="3370045"/>
            <a:ext cx="4038600" cy="3046412"/>
            <a:chOff x="35496" y="3734927"/>
            <a:chExt cx="4038600" cy="3046873"/>
          </a:xfrm>
        </p:grpSpPr>
        <p:pic>
          <p:nvPicPr>
            <p:cNvPr id="49156" name="Picture 11" descr="Hauser_Carvalho.png">
              <a:extLst>
                <a:ext uri="{FF2B5EF4-FFF2-40B4-BE49-F238E27FC236}">
                  <a16:creationId xmlns:a16="http://schemas.microsoft.com/office/drawing/2014/main" id="{F62F308D-CB25-F4AA-ECCC-78D83808BA50}"/>
                </a:ext>
              </a:extLst>
            </p:cNvPr>
            <p:cNvPicPr>
              <a:picLocks noChangeAspect="1"/>
            </p:cNvPicPr>
            <p:nvPr/>
          </p:nvPicPr>
          <p:blipFill>
            <a:blip r:embed="rId3">
              <a:extLst>
                <a:ext uri="{28A0092B-C50C-407E-A947-70E740481C1C}">
                  <a14:useLocalDpi xmlns:a14="http://schemas.microsoft.com/office/drawing/2010/main" val="0"/>
                </a:ext>
              </a:extLst>
            </a:blip>
            <a:srcRect t="7845" b="5231"/>
            <a:stretch>
              <a:fillRect/>
            </a:stretch>
          </p:blipFill>
          <p:spPr bwMode="auto">
            <a:xfrm>
              <a:off x="76200" y="4343400"/>
              <a:ext cx="3810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Box 14">
              <a:extLst>
                <a:ext uri="{FF2B5EF4-FFF2-40B4-BE49-F238E27FC236}">
                  <a16:creationId xmlns:a16="http://schemas.microsoft.com/office/drawing/2014/main" id="{FF6A96E4-E7DC-8EC5-4FD7-D69AECF006FE}"/>
                </a:ext>
              </a:extLst>
            </p:cNvPr>
            <p:cNvSpPr txBox="1">
              <a:spLocks noChangeArrowheads="1"/>
            </p:cNvSpPr>
            <p:nvPr/>
          </p:nvSpPr>
          <p:spPr bwMode="auto">
            <a:xfrm>
              <a:off x="35496" y="3734927"/>
              <a:ext cx="4038600" cy="342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spcBef>
                  <a:spcPct val="0"/>
                </a:spcBef>
                <a:spcAft>
                  <a:spcPts val="300"/>
                </a:spcAft>
                <a:buNone/>
              </a:pPr>
              <a:r>
                <a:rPr lang="en-US" altLang="de-DE" sz="1600" dirty="0">
                  <a:latin typeface="Arial" panose="020B0604020202020204" pitchFamily="34" charset="0"/>
                </a:rPr>
                <a:t>Decreases with increasing population size</a:t>
              </a:r>
            </a:p>
          </p:txBody>
        </p:sp>
      </p:grpSp>
      <p:pic>
        <p:nvPicPr>
          <p:cNvPr id="6146" name="Picture 2" descr="Details are in the caption following the image">
            <a:extLst>
              <a:ext uri="{FF2B5EF4-FFF2-40B4-BE49-F238E27FC236}">
                <a16:creationId xmlns:a16="http://schemas.microsoft.com/office/drawing/2014/main" id="{1C3F446F-620F-CA02-BF08-2AF39C7616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2373" y="3370045"/>
            <a:ext cx="4826000" cy="326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0772C6-1630-F06E-3231-6A3B36394528}"/>
              </a:ext>
            </a:extLst>
          </p:cNvPr>
          <p:cNvSpPr txBox="1"/>
          <p:nvPr/>
        </p:nvSpPr>
        <p:spPr>
          <a:xfrm>
            <a:off x="7113436" y="6546939"/>
            <a:ext cx="2638992" cy="369332"/>
          </a:xfrm>
          <a:prstGeom prst="rect">
            <a:avLst/>
          </a:prstGeom>
          <a:noFill/>
        </p:spPr>
        <p:txBody>
          <a:bodyPr wrap="none" rtlCol="0">
            <a:spAutoFit/>
          </a:bodyPr>
          <a:lstStyle/>
          <a:p>
            <a:r>
              <a:rPr lang="en-DE" dirty="0"/>
              <a:t>Palstra and Ruzzante 2008</a:t>
            </a:r>
          </a:p>
        </p:txBody>
      </p:sp>
      <p:sp>
        <p:nvSpPr>
          <p:cNvPr id="4" name="TextBox 3">
            <a:extLst>
              <a:ext uri="{FF2B5EF4-FFF2-40B4-BE49-F238E27FC236}">
                <a16:creationId xmlns:a16="http://schemas.microsoft.com/office/drawing/2014/main" id="{ECEDBC92-BC44-A0DD-B9A2-E6C0A73713D9}"/>
              </a:ext>
            </a:extLst>
          </p:cNvPr>
          <p:cNvSpPr txBox="1"/>
          <p:nvPr/>
        </p:nvSpPr>
        <p:spPr>
          <a:xfrm>
            <a:off x="1056006" y="6434449"/>
            <a:ext cx="2710999" cy="369332"/>
          </a:xfrm>
          <a:prstGeom prst="rect">
            <a:avLst/>
          </a:prstGeom>
          <a:noFill/>
        </p:spPr>
        <p:txBody>
          <a:bodyPr wrap="none" rtlCol="0">
            <a:spAutoFit/>
          </a:bodyPr>
          <a:lstStyle/>
          <a:p>
            <a:r>
              <a:rPr lang="en-US" altLang="de-DE" dirty="0">
                <a:latin typeface="Arial" panose="020B0604020202020204" pitchFamily="34" charset="0"/>
              </a:rPr>
              <a:t>Hauser &amp; Carvalho 2008</a:t>
            </a:r>
            <a:endParaRPr lang="en-DE" dirty="0"/>
          </a:p>
        </p:txBody>
      </p:sp>
      <p:sp>
        <p:nvSpPr>
          <p:cNvPr id="5" name="Title 4">
            <a:extLst>
              <a:ext uri="{FF2B5EF4-FFF2-40B4-BE49-F238E27FC236}">
                <a16:creationId xmlns:a16="http://schemas.microsoft.com/office/drawing/2014/main" id="{E8785858-95D7-BBFF-BBF9-E73258586ABE}"/>
              </a:ext>
            </a:extLst>
          </p:cNvPr>
          <p:cNvSpPr>
            <a:spLocks noGrp="1"/>
          </p:cNvSpPr>
          <p:nvPr>
            <p:ph type="title"/>
          </p:nvPr>
        </p:nvSpPr>
        <p:spPr>
          <a:xfrm>
            <a:off x="138953" y="-9479"/>
            <a:ext cx="10515600" cy="1325563"/>
          </a:xfrm>
        </p:spPr>
        <p:txBody>
          <a:bodyPr/>
          <a:lstStyle/>
          <a:p>
            <a:r>
              <a:rPr lang="en-US" altLang="de-DE" i="1" dirty="0"/>
              <a:t>N</a:t>
            </a:r>
            <a:r>
              <a:rPr lang="en-US" altLang="de-DE" i="1" baseline="-25000" dirty="0"/>
              <a:t>e</a:t>
            </a:r>
            <a:r>
              <a:rPr lang="en-US" altLang="de-DE" dirty="0"/>
              <a:t>/</a:t>
            </a:r>
            <a:r>
              <a:rPr lang="en-US" altLang="de-DE" i="1" dirty="0"/>
              <a:t>N </a:t>
            </a:r>
            <a:r>
              <a:rPr lang="en-US" altLang="de-DE" dirty="0"/>
              <a:t>estimates in wild populations:</a:t>
            </a:r>
            <a:endParaRPr lang="en-DE" dirty="0"/>
          </a:p>
        </p:txBody>
      </p:sp>
      <p:sp>
        <p:nvSpPr>
          <p:cNvPr id="6" name="Content Placeholder 5">
            <a:extLst>
              <a:ext uri="{FF2B5EF4-FFF2-40B4-BE49-F238E27FC236}">
                <a16:creationId xmlns:a16="http://schemas.microsoft.com/office/drawing/2014/main" id="{3293056F-AF6F-00F1-7D09-9744F454839C}"/>
              </a:ext>
            </a:extLst>
          </p:cNvPr>
          <p:cNvSpPr>
            <a:spLocks noGrp="1"/>
          </p:cNvSpPr>
          <p:nvPr>
            <p:ph idx="1"/>
          </p:nvPr>
        </p:nvSpPr>
        <p:spPr>
          <a:xfrm>
            <a:off x="432910" y="1035424"/>
            <a:ext cx="10920890" cy="5141539"/>
          </a:xfrm>
        </p:spPr>
        <p:txBody>
          <a:bodyPr>
            <a:normAutofit/>
          </a:bodyPr>
          <a:lstStyle/>
          <a:p>
            <a:pPr>
              <a:lnSpc>
                <a:spcPct val="110000"/>
              </a:lnSpc>
              <a:spcBef>
                <a:spcPct val="0"/>
              </a:spcBef>
              <a:spcAft>
                <a:spcPts val="1200"/>
              </a:spcAft>
            </a:pPr>
            <a:r>
              <a:rPr lang="en-US" altLang="de-DE" sz="2400" dirty="0"/>
              <a:t>In fish, 100’s to 10,000’s typical for N</a:t>
            </a:r>
            <a:r>
              <a:rPr lang="en-US" altLang="de-DE" sz="2400" baseline="-25000" dirty="0"/>
              <a:t>e</a:t>
            </a:r>
          </a:p>
          <a:p>
            <a:pPr>
              <a:lnSpc>
                <a:spcPct val="110000"/>
              </a:lnSpc>
              <a:spcBef>
                <a:spcPct val="0"/>
              </a:spcBef>
              <a:spcAft>
                <a:spcPts val="1200"/>
              </a:spcAft>
            </a:pPr>
            <a:r>
              <a:rPr lang="en-US" altLang="de-DE" sz="2400" i="1" dirty="0"/>
              <a:t>N</a:t>
            </a:r>
            <a:r>
              <a:rPr lang="en-US" altLang="de-DE" sz="2400" i="1" baseline="-25000" dirty="0"/>
              <a:t>e</a:t>
            </a:r>
            <a:r>
              <a:rPr lang="en-US" altLang="de-DE" sz="2400" dirty="0"/>
              <a:t>/</a:t>
            </a:r>
            <a:r>
              <a:rPr lang="en-US" altLang="de-DE" sz="2400" i="1" dirty="0"/>
              <a:t>N </a:t>
            </a:r>
            <a:r>
              <a:rPr lang="en-US" altLang="de-DE" sz="2400" dirty="0"/>
              <a:t>estimates: </a:t>
            </a:r>
            <a:r>
              <a:rPr lang="en-US" altLang="de-DE" dirty="0"/>
              <a:t>~0.1 (Frankham 1995)</a:t>
            </a:r>
            <a:endParaRPr lang="en-US" altLang="de-DE" i="1" dirty="0"/>
          </a:p>
          <a:p>
            <a:pPr>
              <a:lnSpc>
                <a:spcPct val="110000"/>
              </a:lnSpc>
              <a:spcBef>
                <a:spcPct val="0"/>
              </a:spcBef>
              <a:spcAft>
                <a:spcPts val="1200"/>
              </a:spcAft>
            </a:pPr>
            <a:r>
              <a:rPr lang="en-US" altLang="de-DE" sz="2400" i="1" dirty="0"/>
              <a:t>N</a:t>
            </a:r>
            <a:r>
              <a:rPr lang="en-US" altLang="de-DE" sz="2400" i="1" baseline="-25000" dirty="0"/>
              <a:t>e</a:t>
            </a:r>
            <a:r>
              <a:rPr lang="en-US" altLang="de-DE" sz="2400" dirty="0"/>
              <a:t>/</a:t>
            </a:r>
            <a:r>
              <a:rPr lang="en-US" altLang="de-DE" sz="2400" i="1" dirty="0"/>
              <a:t>N </a:t>
            </a:r>
            <a:r>
              <a:rPr lang="en-US" altLang="de-DE" sz="2400" dirty="0"/>
              <a:t>estimates in </a:t>
            </a:r>
            <a:r>
              <a:rPr lang="en-US" altLang="de-DE" sz="2400" i="1" dirty="0"/>
              <a:t>marine </a:t>
            </a:r>
            <a:r>
              <a:rPr lang="en-US" altLang="de-DE" sz="2400" dirty="0"/>
              <a:t>populations</a:t>
            </a:r>
          </a:p>
          <a:p>
            <a:pPr lvl="1">
              <a:lnSpc>
                <a:spcPct val="110000"/>
              </a:lnSpc>
              <a:spcBef>
                <a:spcPct val="0"/>
              </a:spcBef>
              <a:spcAft>
                <a:spcPts val="1200"/>
              </a:spcAft>
            </a:pPr>
            <a:r>
              <a:rPr lang="en-US" altLang="de-DE" sz="2000" dirty="0"/>
              <a:t>0.01 – 0.000001 (Hauser &amp; Carvalho 2008)</a:t>
            </a:r>
            <a:endParaRPr lang="en-DE"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27B88F89-8991-7F14-91E1-C5C7BA24C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619" y="1344705"/>
            <a:ext cx="7130135" cy="47199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AE0F21-C479-32E7-49D2-D0F959570029}"/>
              </a:ext>
            </a:extLst>
          </p:cNvPr>
          <p:cNvSpPr txBox="1"/>
          <p:nvPr/>
        </p:nvSpPr>
        <p:spPr>
          <a:xfrm>
            <a:off x="4410635" y="6488668"/>
            <a:ext cx="1933543" cy="369332"/>
          </a:xfrm>
          <a:prstGeom prst="rect">
            <a:avLst/>
          </a:prstGeom>
          <a:noFill/>
        </p:spPr>
        <p:txBody>
          <a:bodyPr wrap="none" rtlCol="0">
            <a:spAutoFit/>
          </a:bodyPr>
          <a:lstStyle/>
          <a:p>
            <a:r>
              <a:rPr lang="en-DE" dirty="0"/>
              <a:t>Bufflao 2021, eLife</a:t>
            </a:r>
          </a:p>
        </p:txBody>
      </p:sp>
      <p:sp>
        <p:nvSpPr>
          <p:cNvPr id="6" name="TextBox 5">
            <a:extLst>
              <a:ext uri="{FF2B5EF4-FFF2-40B4-BE49-F238E27FC236}">
                <a16:creationId xmlns:a16="http://schemas.microsoft.com/office/drawing/2014/main" id="{D05FFCE3-A301-34ED-C205-EC6EC8F5B7A7}"/>
              </a:ext>
            </a:extLst>
          </p:cNvPr>
          <p:cNvSpPr txBox="1"/>
          <p:nvPr/>
        </p:nvSpPr>
        <p:spPr>
          <a:xfrm>
            <a:off x="3023588" y="331712"/>
            <a:ext cx="6144824" cy="461665"/>
          </a:xfrm>
          <a:prstGeom prst="rect">
            <a:avLst/>
          </a:prstGeom>
          <a:noFill/>
        </p:spPr>
        <p:txBody>
          <a:bodyPr wrap="none" rtlCol="0">
            <a:spAutoFit/>
          </a:bodyPr>
          <a:lstStyle/>
          <a:p>
            <a:r>
              <a:rPr lang="en-DE" sz="2400" dirty="0"/>
              <a:t>N</a:t>
            </a:r>
            <a:r>
              <a:rPr lang="en-DE" sz="2400" baseline="-25000" dirty="0"/>
              <a:t>e</a:t>
            </a:r>
            <a:r>
              <a:rPr lang="en-DE" sz="2400" dirty="0"/>
              <a:t>/diversity does not scale with population size</a:t>
            </a:r>
          </a:p>
        </p:txBody>
      </p:sp>
      <p:sp>
        <p:nvSpPr>
          <p:cNvPr id="2" name="TextBox 1">
            <a:extLst>
              <a:ext uri="{FF2B5EF4-FFF2-40B4-BE49-F238E27FC236}">
                <a16:creationId xmlns:a16="http://schemas.microsoft.com/office/drawing/2014/main" id="{1CE2CD98-4B17-B545-29D4-711F6E6C4B78}"/>
              </a:ext>
            </a:extLst>
          </p:cNvPr>
          <p:cNvSpPr txBox="1"/>
          <p:nvPr/>
        </p:nvSpPr>
        <p:spPr>
          <a:xfrm>
            <a:off x="8291804" y="1344705"/>
            <a:ext cx="3900196" cy="1477328"/>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403838"/>
                </a:solidFill>
                <a:effectLst/>
                <a:latin typeface="Lucida Sans Unicode" panose="020B0602030504020204" pitchFamily="34" charset="0"/>
              </a:rPr>
              <a:t>What is Ne for humans?</a:t>
            </a:r>
          </a:p>
          <a:p>
            <a:pPr marL="742950" lvl="1" indent="-285750">
              <a:buFont typeface="Arial" panose="020B0604020202020204" pitchFamily="34" charset="0"/>
              <a:buChar char="•"/>
            </a:pPr>
            <a:r>
              <a:rPr lang="en-US" b="0" i="0" dirty="0">
                <a:solidFill>
                  <a:srgbClr val="403838"/>
                </a:solidFill>
                <a:effectLst/>
                <a:latin typeface="Lucida Sans Unicode" panose="020B0602030504020204" pitchFamily="34" charset="0"/>
              </a:rPr>
              <a:t>∼3100 -7500 (</a:t>
            </a:r>
            <a:r>
              <a:rPr lang="en-US" dirty="0" err="1"/>
              <a:t>Tenesa</a:t>
            </a:r>
            <a:r>
              <a:rPr lang="en-US" dirty="0"/>
              <a:t> et al, 2007</a:t>
            </a:r>
            <a:r>
              <a:rPr lang="en-US" dirty="0">
                <a:solidFill>
                  <a:srgbClr val="403838"/>
                </a:solidFill>
                <a:latin typeface="Lucida Sans Unicode" panose="020B0602030504020204" pitchFamily="34" charset="0"/>
              </a:rPr>
              <a:t>)</a:t>
            </a:r>
          </a:p>
          <a:p>
            <a:pPr marL="742950" lvl="1" indent="-285750">
              <a:buFont typeface="Arial" panose="020B0604020202020204" pitchFamily="34" charset="0"/>
              <a:buChar char="•"/>
            </a:pPr>
            <a:r>
              <a:rPr lang="en-US" dirty="0">
                <a:solidFill>
                  <a:srgbClr val="403838"/>
                </a:solidFill>
                <a:latin typeface="Lucida Sans Unicode" panose="020B0602030504020204" pitchFamily="34" charset="0"/>
              </a:rPr>
              <a:t>Why?</a:t>
            </a:r>
          </a:p>
          <a:p>
            <a:endParaRPr lang="en-US" dirty="0"/>
          </a:p>
        </p:txBody>
      </p:sp>
    </p:spTree>
    <p:extLst>
      <p:ext uri="{BB962C8B-B14F-4D97-AF65-F5344CB8AC3E}">
        <p14:creationId xmlns:p14="http://schemas.microsoft.com/office/powerpoint/2010/main" val="403409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CA28-4085-7518-4BF2-4F156A33FD8B}"/>
              </a:ext>
            </a:extLst>
          </p:cNvPr>
          <p:cNvSpPr>
            <a:spLocks noGrp="1"/>
          </p:cNvSpPr>
          <p:nvPr>
            <p:ph type="title"/>
          </p:nvPr>
        </p:nvSpPr>
        <p:spPr>
          <a:xfrm>
            <a:off x="0" y="50381"/>
            <a:ext cx="10515600" cy="1325563"/>
          </a:xfrm>
        </p:spPr>
        <p:txBody>
          <a:bodyPr>
            <a:normAutofit fontScale="90000"/>
          </a:bodyPr>
          <a:lstStyle/>
          <a:p>
            <a:r>
              <a:rPr lang="en-US" altLang="de-DE" sz="4000" i="1" dirty="0"/>
              <a:t>Why are N</a:t>
            </a:r>
            <a:r>
              <a:rPr lang="en-US" altLang="de-DE" sz="4000" i="1" baseline="-25000" dirty="0"/>
              <a:t>e</a:t>
            </a:r>
            <a:r>
              <a:rPr lang="en-US" altLang="de-DE" sz="4000" dirty="0"/>
              <a:t>/</a:t>
            </a:r>
            <a:r>
              <a:rPr lang="en-US" altLang="de-DE" sz="4000" i="1" dirty="0"/>
              <a:t>N </a:t>
            </a:r>
            <a:r>
              <a:rPr lang="en-US" altLang="de-DE" sz="4000" dirty="0"/>
              <a:t>estimates so low in marine populations?</a:t>
            </a:r>
            <a:br>
              <a:rPr lang="en-US" altLang="de-DE" dirty="0">
                <a:latin typeface="Arial" panose="020B0604020202020204" pitchFamily="34" charset="0"/>
              </a:rPr>
            </a:br>
            <a:endParaRPr lang="en-DE" dirty="0"/>
          </a:p>
        </p:txBody>
      </p:sp>
      <p:sp>
        <p:nvSpPr>
          <p:cNvPr id="3" name="Content Placeholder 2">
            <a:extLst>
              <a:ext uri="{FF2B5EF4-FFF2-40B4-BE49-F238E27FC236}">
                <a16:creationId xmlns:a16="http://schemas.microsoft.com/office/drawing/2014/main" id="{15255DFF-9275-5CBF-519D-F30E8B89F973}"/>
              </a:ext>
            </a:extLst>
          </p:cNvPr>
          <p:cNvSpPr>
            <a:spLocks noGrp="1"/>
          </p:cNvSpPr>
          <p:nvPr>
            <p:ph idx="1"/>
          </p:nvPr>
        </p:nvSpPr>
        <p:spPr>
          <a:xfrm>
            <a:off x="510988" y="1035424"/>
            <a:ext cx="10842812" cy="5141539"/>
          </a:xfrm>
        </p:spPr>
        <p:txBody>
          <a:bodyPr>
            <a:normAutofit fontScale="85000" lnSpcReduction="20000"/>
          </a:bodyPr>
          <a:lstStyle/>
          <a:p>
            <a:pPr>
              <a:lnSpc>
                <a:spcPct val="110000"/>
              </a:lnSpc>
              <a:spcBef>
                <a:spcPct val="0"/>
              </a:spcBef>
              <a:spcAft>
                <a:spcPts val="300"/>
              </a:spcAft>
            </a:pPr>
            <a:r>
              <a:rPr lang="en-US" altLang="de-DE" dirty="0">
                <a:latin typeface="Arial" panose="020B0604020202020204" pitchFamily="34" charset="0"/>
              </a:rPr>
              <a:t>Publication bias?</a:t>
            </a:r>
          </a:p>
          <a:p>
            <a:pPr lvl="1">
              <a:lnSpc>
                <a:spcPct val="110000"/>
              </a:lnSpc>
              <a:spcBef>
                <a:spcPct val="0"/>
              </a:spcBef>
              <a:spcAft>
                <a:spcPts val="300"/>
              </a:spcAft>
            </a:pPr>
            <a:r>
              <a:rPr lang="en-US" altLang="de-DE" dirty="0">
                <a:latin typeface="Arial" panose="020B0604020202020204" pitchFamily="34" charset="0"/>
              </a:rPr>
              <a:t>Difficult to obtain finite </a:t>
            </a:r>
            <a:r>
              <a:rPr lang="en-US" altLang="de-DE" i="1" dirty="0">
                <a:latin typeface="Arial" panose="020B0604020202020204" pitchFamily="34" charset="0"/>
              </a:rPr>
              <a:t>N</a:t>
            </a:r>
            <a:r>
              <a:rPr lang="en-US" altLang="de-DE" i="1" baseline="-25000" dirty="0">
                <a:latin typeface="Arial" panose="020B0604020202020204" pitchFamily="34" charset="0"/>
              </a:rPr>
              <a:t>e</a:t>
            </a:r>
            <a:r>
              <a:rPr lang="en-US" altLang="de-DE" dirty="0">
                <a:latin typeface="Arial" panose="020B0604020202020204" pitchFamily="34" charset="0"/>
              </a:rPr>
              <a:t> estimates for large populations</a:t>
            </a:r>
          </a:p>
          <a:p>
            <a:pPr>
              <a:lnSpc>
                <a:spcPct val="110000"/>
              </a:lnSpc>
              <a:spcBef>
                <a:spcPct val="0"/>
              </a:spcBef>
              <a:spcAft>
                <a:spcPts val="300"/>
              </a:spcAft>
            </a:pPr>
            <a:r>
              <a:rPr lang="en-US" altLang="de-DE" dirty="0">
                <a:latin typeface="Arial" panose="020B0604020202020204" pitchFamily="34" charset="0"/>
              </a:rPr>
              <a:t>Fluctuations in population sizes?</a:t>
            </a:r>
          </a:p>
          <a:p>
            <a:pPr lvl="1">
              <a:lnSpc>
                <a:spcPct val="110000"/>
              </a:lnSpc>
              <a:spcBef>
                <a:spcPct val="0"/>
              </a:spcBef>
              <a:spcAft>
                <a:spcPts val="300"/>
              </a:spcAft>
            </a:pPr>
            <a:r>
              <a:rPr lang="en-US" altLang="de-DE" dirty="0">
                <a:latin typeface="Arial" panose="020B0604020202020204" pitchFamily="34" charset="0"/>
              </a:rPr>
              <a:t>Yes, but some of the methods used apply to the short-term N</a:t>
            </a:r>
            <a:r>
              <a:rPr lang="en-US" altLang="de-DE" baseline="-25000" dirty="0">
                <a:latin typeface="Arial" panose="020B0604020202020204" pitchFamily="34" charset="0"/>
              </a:rPr>
              <a:t>e</a:t>
            </a:r>
          </a:p>
          <a:p>
            <a:pPr>
              <a:lnSpc>
                <a:spcPct val="110000"/>
              </a:lnSpc>
              <a:spcBef>
                <a:spcPct val="0"/>
              </a:spcBef>
              <a:spcAft>
                <a:spcPts val="300"/>
              </a:spcAft>
            </a:pPr>
            <a:r>
              <a:rPr lang="en-US" altLang="de-DE" dirty="0">
                <a:latin typeface="Arial" panose="020B0604020202020204" pitchFamily="34" charset="0"/>
              </a:rPr>
              <a:t>Uneven breeding sex ratios?</a:t>
            </a:r>
          </a:p>
          <a:p>
            <a:pPr lvl="1">
              <a:lnSpc>
                <a:spcPct val="110000"/>
              </a:lnSpc>
              <a:spcBef>
                <a:spcPct val="0"/>
              </a:spcBef>
              <a:spcAft>
                <a:spcPts val="300"/>
              </a:spcAft>
            </a:pPr>
            <a:r>
              <a:rPr lang="en-US" altLang="de-DE" dirty="0">
                <a:latin typeface="Arial" panose="020B0604020202020204" pitchFamily="34" charset="0"/>
              </a:rPr>
              <a:t>Yes, but extreme biases in sex ratios would be required to explain the </a:t>
            </a:r>
            <a:r>
              <a:rPr lang="en-US" altLang="de-DE" i="1" dirty="0">
                <a:latin typeface="Arial" panose="020B0604020202020204" pitchFamily="34" charset="0"/>
              </a:rPr>
              <a:t>N</a:t>
            </a:r>
            <a:r>
              <a:rPr lang="en-US" altLang="de-DE" i="1" baseline="-25000" dirty="0">
                <a:latin typeface="Arial" panose="020B0604020202020204" pitchFamily="34" charset="0"/>
              </a:rPr>
              <a:t>e</a:t>
            </a:r>
            <a:r>
              <a:rPr lang="en-US" altLang="de-DE" dirty="0">
                <a:latin typeface="Arial" panose="020B0604020202020204" pitchFamily="34" charset="0"/>
              </a:rPr>
              <a:t>/</a:t>
            </a:r>
            <a:r>
              <a:rPr lang="en-US" altLang="de-DE" i="1" dirty="0">
                <a:latin typeface="Arial" panose="020B0604020202020204" pitchFamily="34" charset="0"/>
              </a:rPr>
              <a:t>N</a:t>
            </a:r>
            <a:r>
              <a:rPr lang="en-US" altLang="de-DE" dirty="0">
                <a:latin typeface="Arial" panose="020B0604020202020204" pitchFamily="34" charset="0"/>
              </a:rPr>
              <a:t> ratios, 	</a:t>
            </a:r>
          </a:p>
          <a:p>
            <a:pPr lvl="2">
              <a:lnSpc>
                <a:spcPct val="110000"/>
              </a:lnSpc>
              <a:spcBef>
                <a:spcPct val="0"/>
              </a:spcBef>
              <a:spcAft>
                <a:spcPts val="300"/>
              </a:spcAft>
            </a:pPr>
            <a:r>
              <a:rPr lang="en-US" altLang="de-DE" dirty="0">
                <a:latin typeface="Arial" panose="020B0604020202020204" pitchFamily="34" charset="0"/>
              </a:rPr>
              <a:t>e.g. one of the sexes 97.4% of the spawning population for </a:t>
            </a:r>
            <a:r>
              <a:rPr lang="en-US" altLang="de-DE" i="1" dirty="0">
                <a:latin typeface="Arial" panose="020B0604020202020204" pitchFamily="34" charset="0"/>
              </a:rPr>
              <a:t>N</a:t>
            </a:r>
            <a:r>
              <a:rPr lang="en-US" altLang="de-DE" i="1" baseline="-25000" dirty="0">
                <a:latin typeface="Arial" panose="020B0604020202020204" pitchFamily="34" charset="0"/>
              </a:rPr>
              <a:t>e</a:t>
            </a:r>
            <a:r>
              <a:rPr lang="en-US" altLang="de-DE" dirty="0">
                <a:latin typeface="Arial" panose="020B0604020202020204" pitchFamily="34" charset="0"/>
              </a:rPr>
              <a:t>/</a:t>
            </a:r>
            <a:r>
              <a:rPr lang="en-US" altLang="de-DE" i="1" dirty="0">
                <a:latin typeface="Arial" panose="020B0604020202020204" pitchFamily="34" charset="0"/>
              </a:rPr>
              <a:t>N =</a:t>
            </a:r>
            <a:r>
              <a:rPr lang="en-US" altLang="de-DE" dirty="0">
                <a:latin typeface="Arial" panose="020B0604020202020204" pitchFamily="34" charset="0"/>
              </a:rPr>
              <a:t> 0.1</a:t>
            </a:r>
          </a:p>
          <a:p>
            <a:pPr marL="285750" indent="-285750">
              <a:lnSpc>
                <a:spcPct val="110000"/>
              </a:lnSpc>
              <a:spcBef>
                <a:spcPct val="0"/>
              </a:spcBef>
              <a:spcAft>
                <a:spcPts val="300"/>
              </a:spcAft>
            </a:pPr>
            <a:r>
              <a:rPr lang="en-US" altLang="de-DE" dirty="0">
                <a:latin typeface="Arial" panose="020B0604020202020204" pitchFamily="34" charset="0"/>
              </a:rPr>
              <a:t>Selection</a:t>
            </a:r>
          </a:p>
          <a:p>
            <a:pPr marL="285750" indent="-285750">
              <a:lnSpc>
                <a:spcPct val="110000"/>
              </a:lnSpc>
              <a:spcBef>
                <a:spcPct val="0"/>
              </a:spcBef>
              <a:spcAft>
                <a:spcPts val="300"/>
              </a:spcAft>
            </a:pPr>
            <a:r>
              <a:rPr lang="en-US" altLang="de-DE" dirty="0">
                <a:latin typeface="Arial" panose="020B0604020202020204" pitchFamily="34" charset="0"/>
              </a:rPr>
              <a:t>‘‘sweepstakes” reproductive systems </a:t>
            </a:r>
          </a:p>
          <a:p>
            <a:pPr marL="742950" lvl="1" indent="-285750">
              <a:lnSpc>
                <a:spcPct val="110000"/>
              </a:lnSpc>
              <a:spcBef>
                <a:spcPct val="0"/>
              </a:spcBef>
              <a:spcAft>
                <a:spcPts val="300"/>
              </a:spcAft>
            </a:pPr>
            <a:r>
              <a:rPr lang="en-US" altLang="de-DE" dirty="0">
                <a:latin typeface="Arial" panose="020B0604020202020204" pitchFamily="34" charset="0"/>
              </a:rPr>
              <a:t>High fecundity and mortality during the pelagic larval phase where entire families either survive or die (</a:t>
            </a:r>
            <a:r>
              <a:rPr lang="en-US" altLang="de-DE" dirty="0" err="1">
                <a:latin typeface="Arial" panose="020B0604020202020204" pitchFamily="34" charset="0"/>
              </a:rPr>
              <a:t>Hedgecock</a:t>
            </a:r>
            <a:r>
              <a:rPr lang="en-US" altLang="de-DE" dirty="0">
                <a:latin typeface="Arial" panose="020B0604020202020204" pitchFamily="34" charset="0"/>
              </a:rPr>
              <a:t> 1994)</a:t>
            </a:r>
          </a:p>
          <a:p>
            <a:pPr marL="742950" lvl="1" indent="-285750">
              <a:lnSpc>
                <a:spcPct val="110000"/>
              </a:lnSpc>
              <a:spcBef>
                <a:spcPct val="0"/>
              </a:spcBef>
              <a:spcAft>
                <a:spcPts val="300"/>
              </a:spcAft>
            </a:pPr>
            <a:r>
              <a:rPr lang="en-US" altLang="de-DE" dirty="0">
                <a:latin typeface="Arial" panose="020B0604020202020204" pitchFamily="34" charset="0"/>
              </a:rPr>
              <a:t>Lower diversity within and higher differentiation among larval cohorts</a:t>
            </a:r>
          </a:p>
          <a:p>
            <a:pPr marL="1200150" lvl="2" indent="-285750">
              <a:lnSpc>
                <a:spcPct val="110000"/>
              </a:lnSpc>
              <a:spcBef>
                <a:spcPct val="0"/>
              </a:spcBef>
              <a:spcAft>
                <a:spcPts val="300"/>
              </a:spcAft>
            </a:pPr>
            <a:r>
              <a:rPr lang="en-US" altLang="de-DE" dirty="0">
                <a:latin typeface="Arial" panose="020B0604020202020204" pitchFamily="34" charset="0"/>
              </a:rPr>
              <a:t>Larvae or juveniles in recruiting batches tend to be related</a:t>
            </a:r>
          </a:p>
          <a:p>
            <a:pPr marL="742950" lvl="1" indent="-285750">
              <a:lnSpc>
                <a:spcPct val="110000"/>
              </a:lnSpc>
              <a:spcBef>
                <a:spcPct val="0"/>
              </a:spcBef>
              <a:spcAft>
                <a:spcPts val="300"/>
              </a:spcAft>
            </a:pPr>
            <a:r>
              <a:rPr lang="en-US" altLang="de-DE" i="1" dirty="0">
                <a:latin typeface="Arial" panose="020B0604020202020204" pitchFamily="34" charset="0"/>
              </a:rPr>
              <a:t>N</a:t>
            </a:r>
            <a:r>
              <a:rPr lang="en-US" altLang="de-DE" i="1" baseline="-25000" dirty="0">
                <a:latin typeface="Arial" panose="020B0604020202020204" pitchFamily="34" charset="0"/>
              </a:rPr>
              <a:t>e</a:t>
            </a:r>
            <a:r>
              <a:rPr lang="en-US" altLang="de-DE" dirty="0">
                <a:latin typeface="Arial" panose="020B0604020202020204" pitchFamily="34" charset="0"/>
              </a:rPr>
              <a:t>/</a:t>
            </a:r>
            <a:r>
              <a:rPr lang="en-US" altLang="de-DE" i="1" dirty="0">
                <a:latin typeface="Arial" panose="020B0604020202020204" pitchFamily="34" charset="0"/>
              </a:rPr>
              <a:t>N</a:t>
            </a:r>
            <a:r>
              <a:rPr lang="en-US" altLang="de-DE" dirty="0">
                <a:latin typeface="Arial" panose="020B0604020202020204" pitchFamily="34" charset="0"/>
              </a:rPr>
              <a:t> primarily affected by the small proportion of winners, </a:t>
            </a:r>
          </a:p>
          <a:p>
            <a:pPr marL="1200150" lvl="2" indent="-285750">
              <a:lnSpc>
                <a:spcPct val="110000"/>
              </a:lnSpc>
              <a:spcBef>
                <a:spcPct val="0"/>
              </a:spcBef>
              <a:spcAft>
                <a:spcPts val="300"/>
              </a:spcAft>
            </a:pPr>
            <a:r>
              <a:rPr lang="en-US" altLang="de-DE" dirty="0">
                <a:latin typeface="Arial" panose="020B0604020202020204" pitchFamily="34" charset="0"/>
              </a:rPr>
              <a:t>e.g. 0.004 for a pop of 100,000 where 100 produce 1000 offspring, 50,000 two and 49900 zero</a:t>
            </a:r>
          </a:p>
          <a:p>
            <a:pPr marL="285750" indent="-285750">
              <a:lnSpc>
                <a:spcPct val="110000"/>
              </a:lnSpc>
              <a:spcBef>
                <a:spcPct val="0"/>
              </a:spcBef>
              <a:spcAft>
                <a:spcPts val="300"/>
              </a:spcAft>
            </a:pPr>
            <a:endParaRPr lang="en-US" altLang="de-DE" dirty="0">
              <a:latin typeface="Arial" panose="020B0604020202020204" pitchFamily="34" charset="0"/>
            </a:endParaRPr>
          </a:p>
          <a:p>
            <a:endParaRPr lang="en-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D0C0A-F47F-D9F4-E862-5F4F56C5D331}"/>
              </a:ext>
            </a:extLst>
          </p:cNvPr>
          <p:cNvSpPr>
            <a:spLocks noGrp="1"/>
          </p:cNvSpPr>
          <p:nvPr>
            <p:ph type="title"/>
          </p:nvPr>
        </p:nvSpPr>
        <p:spPr/>
        <p:txBody>
          <a:bodyPr>
            <a:normAutofit/>
          </a:bodyPr>
          <a:lstStyle/>
          <a:p>
            <a:r>
              <a:rPr lang="en-US" altLang="de-DE" sz="4000" dirty="0">
                <a:latin typeface="Arial" panose="020B0604020202020204" pitchFamily="34" charset="0"/>
              </a:rPr>
              <a:t>Estimating effective population size</a:t>
            </a:r>
            <a:endParaRPr lang="en-US" dirty="0"/>
          </a:p>
        </p:txBody>
      </p:sp>
      <p:sp>
        <p:nvSpPr>
          <p:cNvPr id="3" name="Content Placeholder 2">
            <a:extLst>
              <a:ext uri="{FF2B5EF4-FFF2-40B4-BE49-F238E27FC236}">
                <a16:creationId xmlns:a16="http://schemas.microsoft.com/office/drawing/2014/main" id="{7417AEEC-61DE-D847-E676-5620F17EC102}"/>
              </a:ext>
            </a:extLst>
          </p:cNvPr>
          <p:cNvSpPr>
            <a:spLocks noGrp="1"/>
          </p:cNvSpPr>
          <p:nvPr>
            <p:ph idx="1"/>
          </p:nvPr>
        </p:nvSpPr>
        <p:spPr/>
        <p:txBody>
          <a:bodyPr>
            <a:normAutofit fontScale="92500" lnSpcReduction="20000"/>
          </a:bodyPr>
          <a:lstStyle/>
          <a:p>
            <a:pPr>
              <a:lnSpc>
                <a:spcPct val="110000"/>
              </a:lnSpc>
              <a:spcBef>
                <a:spcPct val="0"/>
              </a:spcBef>
              <a:spcAft>
                <a:spcPts val="1200"/>
              </a:spcAft>
              <a:buNone/>
            </a:pPr>
            <a:r>
              <a:rPr lang="en-US" altLang="de-DE" sz="2800" dirty="0">
                <a:latin typeface="Arial" panose="020B0604020202020204" pitchFamily="34" charset="0"/>
              </a:rPr>
              <a:t>	Many methods (not reviewed here!)</a:t>
            </a:r>
          </a:p>
          <a:p>
            <a:pPr>
              <a:lnSpc>
                <a:spcPct val="110000"/>
              </a:lnSpc>
              <a:spcBef>
                <a:spcPct val="0"/>
              </a:spcBef>
              <a:spcAft>
                <a:spcPts val="1200"/>
              </a:spcAft>
              <a:buNone/>
            </a:pPr>
            <a:r>
              <a:rPr lang="en-US" altLang="de-DE" sz="2800" dirty="0">
                <a:latin typeface="Arial" panose="020B0604020202020204" pitchFamily="34" charset="0"/>
              </a:rPr>
              <a:t>	Three commonly used approaches (Hare </a:t>
            </a:r>
            <a:r>
              <a:rPr lang="en-US" altLang="de-DE" sz="2800" i="1" dirty="0">
                <a:latin typeface="Arial" panose="020B0604020202020204" pitchFamily="34" charset="0"/>
              </a:rPr>
              <a:t>et al</a:t>
            </a:r>
            <a:r>
              <a:rPr lang="en-US" altLang="de-DE" sz="2800" dirty="0">
                <a:latin typeface="Arial" panose="020B0604020202020204" pitchFamily="34" charset="0"/>
              </a:rPr>
              <a:t>. 2011)</a:t>
            </a:r>
          </a:p>
          <a:p>
            <a:pPr>
              <a:lnSpc>
                <a:spcPct val="110000"/>
              </a:lnSpc>
              <a:spcBef>
                <a:spcPct val="0"/>
              </a:spcBef>
              <a:spcAft>
                <a:spcPts val="1200"/>
              </a:spcAft>
              <a:buNone/>
            </a:pPr>
            <a:r>
              <a:rPr lang="en-US" altLang="de-DE" sz="2800" dirty="0">
                <a:latin typeface="Arial" panose="020B0604020202020204" pitchFamily="34" charset="0"/>
              </a:rPr>
              <a:t>		Single time point (contemporary)</a:t>
            </a:r>
          </a:p>
          <a:p>
            <a:pPr>
              <a:lnSpc>
                <a:spcPct val="110000"/>
              </a:lnSpc>
              <a:spcBef>
                <a:spcPct val="0"/>
              </a:spcBef>
              <a:spcAft>
                <a:spcPts val="1200"/>
              </a:spcAft>
              <a:buNone/>
            </a:pPr>
            <a:r>
              <a:rPr lang="en-US" altLang="de-DE" sz="2800" dirty="0">
                <a:latin typeface="Arial" panose="020B0604020202020204" pitchFamily="34" charset="0"/>
              </a:rPr>
              <a:t>			Linkage disequilibrium	</a:t>
            </a:r>
          </a:p>
          <a:p>
            <a:pPr>
              <a:lnSpc>
                <a:spcPct val="110000"/>
              </a:lnSpc>
              <a:spcBef>
                <a:spcPct val="0"/>
              </a:spcBef>
              <a:spcAft>
                <a:spcPts val="1200"/>
              </a:spcAft>
              <a:buNone/>
            </a:pPr>
            <a:r>
              <a:rPr lang="en-US" altLang="de-DE" sz="2800" dirty="0">
                <a:latin typeface="Arial" panose="020B0604020202020204" pitchFamily="34" charset="0"/>
              </a:rPr>
              <a:t>			Excess heterozygosity</a:t>
            </a:r>
          </a:p>
          <a:p>
            <a:pPr>
              <a:lnSpc>
                <a:spcPct val="110000"/>
              </a:lnSpc>
              <a:spcBef>
                <a:spcPct val="0"/>
              </a:spcBef>
              <a:spcAft>
                <a:spcPts val="1200"/>
              </a:spcAft>
              <a:buNone/>
            </a:pPr>
            <a:r>
              <a:rPr lang="en-US" altLang="de-DE" sz="2800" dirty="0">
                <a:latin typeface="Arial" panose="020B0604020202020204" pitchFamily="34" charset="0"/>
              </a:rPr>
              <a:t>			Frequency of half and full siblings</a:t>
            </a:r>
          </a:p>
          <a:p>
            <a:pPr>
              <a:lnSpc>
                <a:spcPct val="110000"/>
              </a:lnSpc>
              <a:spcBef>
                <a:spcPct val="0"/>
              </a:spcBef>
              <a:spcAft>
                <a:spcPts val="1200"/>
              </a:spcAft>
              <a:buNone/>
            </a:pPr>
            <a:r>
              <a:rPr lang="en-US" altLang="de-DE" sz="2800" dirty="0">
                <a:latin typeface="Arial" panose="020B0604020202020204" pitchFamily="34" charset="0"/>
              </a:rPr>
              <a:t>		Temporal (contemporary)</a:t>
            </a:r>
          </a:p>
          <a:p>
            <a:pPr>
              <a:lnSpc>
                <a:spcPct val="110000"/>
              </a:lnSpc>
              <a:spcBef>
                <a:spcPct val="0"/>
              </a:spcBef>
              <a:spcAft>
                <a:spcPts val="1200"/>
              </a:spcAft>
              <a:buNone/>
            </a:pPr>
            <a:r>
              <a:rPr lang="en-US" altLang="de-DE" sz="2800" dirty="0">
                <a:latin typeface="Arial" panose="020B0604020202020204" pitchFamily="34" charset="0"/>
              </a:rPr>
              <a:t>			Variance </a:t>
            </a:r>
            <a:r>
              <a:rPr lang="en-US" altLang="de-DE" sz="2800" i="1" dirty="0">
                <a:latin typeface="Arial" panose="020B0604020202020204" pitchFamily="34" charset="0"/>
              </a:rPr>
              <a:t>N</a:t>
            </a:r>
            <a:r>
              <a:rPr lang="en-US" altLang="de-DE" sz="2800" i="1" baseline="-25000" dirty="0">
                <a:latin typeface="Arial" panose="020B0604020202020204" pitchFamily="34" charset="0"/>
              </a:rPr>
              <a:t>e</a:t>
            </a:r>
          </a:p>
          <a:p>
            <a:pPr>
              <a:lnSpc>
                <a:spcPct val="110000"/>
              </a:lnSpc>
              <a:spcBef>
                <a:spcPct val="0"/>
              </a:spcBef>
              <a:spcAft>
                <a:spcPts val="1200"/>
              </a:spcAft>
              <a:buNone/>
            </a:pPr>
            <a:r>
              <a:rPr lang="en-US" altLang="de-DE" sz="2800" dirty="0">
                <a:latin typeface="Arial" panose="020B0604020202020204" pitchFamily="34" charset="0"/>
              </a:rPr>
              <a:t>		Coalescent (long-term)</a:t>
            </a: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929C2-0DC4-3E45-AC42-F90414743274}"/>
              </a:ext>
            </a:extLst>
          </p:cNvPr>
          <p:cNvSpPr>
            <a:spLocks noGrp="1"/>
          </p:cNvSpPr>
          <p:nvPr>
            <p:ph type="title"/>
          </p:nvPr>
        </p:nvSpPr>
        <p:spPr>
          <a:xfrm>
            <a:off x="838200" y="1972252"/>
            <a:ext cx="10515600" cy="1325563"/>
          </a:xfrm>
        </p:spPr>
        <p:txBody>
          <a:bodyPr/>
          <a:lstStyle/>
          <a:p>
            <a:pPr algn="ctr"/>
            <a:r>
              <a:rPr lang="en-DE" dirty="0"/>
              <a:t>If drift causes all alleles to eventually be fixed or lost, why do we have diversity?</a:t>
            </a:r>
          </a:p>
        </p:txBody>
      </p:sp>
    </p:spTree>
    <p:extLst>
      <p:ext uri="{BB962C8B-B14F-4D97-AF65-F5344CB8AC3E}">
        <p14:creationId xmlns:p14="http://schemas.microsoft.com/office/powerpoint/2010/main" val="3591201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DED27-1B66-DE4F-9D3D-5ED9F380EBF0}"/>
              </a:ext>
            </a:extLst>
          </p:cNvPr>
          <p:cNvSpPr>
            <a:spLocks noGrp="1"/>
          </p:cNvSpPr>
          <p:nvPr>
            <p:ph type="title"/>
          </p:nvPr>
        </p:nvSpPr>
        <p:spPr/>
        <p:txBody>
          <a:bodyPr/>
          <a:lstStyle/>
          <a:p>
            <a:r>
              <a:rPr lang="en-US" dirty="0"/>
              <a:t>M</a:t>
            </a:r>
            <a:r>
              <a:rPr lang="en-DE" dirty="0"/>
              <a:t>utation </a:t>
            </a:r>
          </a:p>
        </p:txBody>
      </p:sp>
      <p:sp>
        <p:nvSpPr>
          <p:cNvPr id="3" name="Content Placeholder 2">
            <a:extLst>
              <a:ext uri="{FF2B5EF4-FFF2-40B4-BE49-F238E27FC236}">
                <a16:creationId xmlns:a16="http://schemas.microsoft.com/office/drawing/2014/main" id="{6E81A7A2-B9FC-4D41-91ED-693AC6943B2E}"/>
              </a:ext>
            </a:extLst>
          </p:cNvPr>
          <p:cNvSpPr>
            <a:spLocks noGrp="1"/>
          </p:cNvSpPr>
          <p:nvPr>
            <p:ph idx="1"/>
          </p:nvPr>
        </p:nvSpPr>
        <p:spPr/>
        <p:txBody>
          <a:bodyPr/>
          <a:lstStyle/>
          <a:p>
            <a:r>
              <a:rPr lang="en-US" dirty="0"/>
              <a:t>Drift ↓ variation</a:t>
            </a:r>
          </a:p>
          <a:p>
            <a:r>
              <a:rPr lang="en-US" dirty="0"/>
              <a:t>Mutation ↑ variation</a:t>
            </a:r>
          </a:p>
          <a:p>
            <a:endParaRPr lang="en-US" dirty="0"/>
          </a:p>
          <a:p>
            <a:r>
              <a:rPr lang="en-US" dirty="0"/>
              <a:t>Deletions, insertions, inversions, point mutations….</a:t>
            </a:r>
          </a:p>
          <a:p>
            <a:pPr lvl="1"/>
            <a:endParaRPr lang="en-US" dirty="0"/>
          </a:p>
          <a:p>
            <a:r>
              <a:rPr lang="en-US" dirty="0"/>
              <a:t>Mutation rate = 𝜇</a:t>
            </a:r>
          </a:p>
          <a:p>
            <a:pPr lvl="1"/>
            <a:r>
              <a:rPr lang="en-US" dirty="0"/>
              <a:t>For example, probability of A </a:t>
            </a:r>
            <a:r>
              <a:rPr lang="en-US" dirty="0">
                <a:sym typeface="Wingdings" pitchFamily="2" charset="2"/>
              </a:rPr>
              <a:t> T (or anything)</a:t>
            </a:r>
          </a:p>
          <a:p>
            <a:pPr lvl="1"/>
            <a:r>
              <a:rPr lang="en-US" dirty="0">
                <a:sym typeface="Wingdings" pitchFamily="2" charset="2"/>
              </a:rPr>
              <a:t>Typically 10</a:t>
            </a:r>
            <a:r>
              <a:rPr lang="en-US" baseline="30000" dirty="0">
                <a:sym typeface="Wingdings" pitchFamily="2" charset="2"/>
              </a:rPr>
              <a:t>-7</a:t>
            </a:r>
            <a:r>
              <a:rPr lang="en-US" dirty="0">
                <a:sym typeface="Wingdings" pitchFamily="2" charset="2"/>
              </a:rPr>
              <a:t> to 10</a:t>
            </a:r>
            <a:r>
              <a:rPr lang="en-US" baseline="30000" dirty="0">
                <a:sym typeface="Wingdings" pitchFamily="2" charset="2"/>
              </a:rPr>
              <a:t>-9</a:t>
            </a:r>
            <a:r>
              <a:rPr lang="en-US" dirty="0">
                <a:sym typeface="Wingdings" pitchFamily="2" charset="2"/>
              </a:rPr>
              <a:t> in eukaryotes</a:t>
            </a:r>
          </a:p>
          <a:p>
            <a:r>
              <a:rPr lang="en-US" dirty="0">
                <a:sym typeface="Wingdings" pitchFamily="2" charset="2"/>
              </a:rPr>
              <a:t>Mutation-drift balance</a:t>
            </a:r>
            <a:endParaRPr lang="en-DE" dirty="0"/>
          </a:p>
        </p:txBody>
      </p:sp>
    </p:spTree>
    <p:extLst>
      <p:ext uri="{BB962C8B-B14F-4D97-AF65-F5344CB8AC3E}">
        <p14:creationId xmlns:p14="http://schemas.microsoft.com/office/powerpoint/2010/main" val="404473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FB050B94-4B76-BB40-8F61-8833030440BB}"/>
              </a:ext>
            </a:extLst>
          </p:cNvPr>
          <p:cNvSpPr/>
          <p:nvPr/>
        </p:nvSpPr>
        <p:spPr>
          <a:xfrm>
            <a:off x="6581734" y="3762004"/>
            <a:ext cx="1349297" cy="2441304"/>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 name="Title 1">
            <a:extLst>
              <a:ext uri="{FF2B5EF4-FFF2-40B4-BE49-F238E27FC236}">
                <a16:creationId xmlns:a16="http://schemas.microsoft.com/office/drawing/2014/main" id="{7886CA90-A6E4-AE46-A061-01A561AF2E56}"/>
              </a:ext>
            </a:extLst>
          </p:cNvPr>
          <p:cNvSpPr>
            <a:spLocks noGrp="1"/>
          </p:cNvSpPr>
          <p:nvPr>
            <p:ph type="title"/>
          </p:nvPr>
        </p:nvSpPr>
        <p:spPr>
          <a:xfrm>
            <a:off x="146232" y="61016"/>
            <a:ext cx="10515600" cy="1325563"/>
          </a:xfrm>
        </p:spPr>
        <p:txBody>
          <a:bodyPr/>
          <a:lstStyle/>
          <a:p>
            <a:r>
              <a:rPr lang="en-DE" dirty="0"/>
              <a:t>The coalescent</a:t>
            </a:r>
          </a:p>
        </p:txBody>
      </p:sp>
      <p:sp>
        <p:nvSpPr>
          <p:cNvPr id="3" name="Content Placeholder 2">
            <a:extLst>
              <a:ext uri="{FF2B5EF4-FFF2-40B4-BE49-F238E27FC236}">
                <a16:creationId xmlns:a16="http://schemas.microsoft.com/office/drawing/2014/main" id="{4072AD26-47B5-044E-A831-8877FB0F5372}"/>
              </a:ext>
            </a:extLst>
          </p:cNvPr>
          <p:cNvSpPr>
            <a:spLocks noGrp="1"/>
          </p:cNvSpPr>
          <p:nvPr>
            <p:ph idx="1"/>
          </p:nvPr>
        </p:nvSpPr>
        <p:spPr>
          <a:xfrm>
            <a:off x="838200" y="1153436"/>
            <a:ext cx="11207568" cy="4873586"/>
          </a:xfrm>
        </p:spPr>
        <p:txBody>
          <a:bodyPr/>
          <a:lstStyle/>
          <a:p>
            <a:r>
              <a:rPr lang="en-DE" dirty="0"/>
              <a:t>Thinking backwards in time</a:t>
            </a:r>
          </a:p>
          <a:p>
            <a:pPr lvl="1"/>
            <a:r>
              <a:rPr lang="en-DE" dirty="0"/>
              <a:t>1980’s: Primarily, John Kingman, but also others</a:t>
            </a:r>
          </a:p>
          <a:p>
            <a:r>
              <a:rPr lang="en-DE" dirty="0"/>
              <a:t>When do two gene copies have the same parent?</a:t>
            </a:r>
          </a:p>
          <a:p>
            <a:pPr lvl="1"/>
            <a:r>
              <a:rPr lang="en-DE" dirty="0"/>
              <a:t>When do they </a:t>
            </a:r>
            <a:r>
              <a:rPr lang="en-DE" b="1" dirty="0"/>
              <a:t>coalesce</a:t>
            </a:r>
            <a:r>
              <a:rPr lang="en-DE" dirty="0"/>
              <a:t>?</a:t>
            </a:r>
          </a:p>
          <a:p>
            <a:r>
              <a:rPr lang="en-DE" dirty="0"/>
              <a:t>Useful, because can be directly related to observed data, easy to simulate</a:t>
            </a:r>
          </a:p>
        </p:txBody>
      </p:sp>
      <p:grpSp>
        <p:nvGrpSpPr>
          <p:cNvPr id="24" name="Group 23">
            <a:extLst>
              <a:ext uri="{FF2B5EF4-FFF2-40B4-BE49-F238E27FC236}">
                <a16:creationId xmlns:a16="http://schemas.microsoft.com/office/drawing/2014/main" id="{3DF21DA3-B34E-DC30-F929-69E18C840A90}"/>
              </a:ext>
            </a:extLst>
          </p:cNvPr>
          <p:cNvGrpSpPr/>
          <p:nvPr/>
        </p:nvGrpSpPr>
        <p:grpSpPr>
          <a:xfrm>
            <a:off x="3998368" y="3760417"/>
            <a:ext cx="3010829" cy="3036567"/>
            <a:chOff x="1349297" y="3735659"/>
            <a:chExt cx="3010829" cy="3036567"/>
          </a:xfrm>
        </p:grpSpPr>
        <p:sp>
          <p:nvSpPr>
            <p:cNvPr id="4" name="Oval 3">
              <a:extLst>
                <a:ext uri="{FF2B5EF4-FFF2-40B4-BE49-F238E27FC236}">
                  <a16:creationId xmlns:a16="http://schemas.microsoft.com/office/drawing/2014/main" id="{59111637-A6D7-FA4A-B9B1-90BEED154C11}"/>
                </a:ext>
              </a:extLst>
            </p:cNvPr>
            <p:cNvSpPr/>
            <p:nvPr/>
          </p:nvSpPr>
          <p:spPr>
            <a:xfrm>
              <a:off x="1360449" y="3735659"/>
              <a:ext cx="1349297" cy="2441304"/>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Oval 4">
              <a:extLst>
                <a:ext uri="{FF2B5EF4-FFF2-40B4-BE49-F238E27FC236}">
                  <a16:creationId xmlns:a16="http://schemas.microsoft.com/office/drawing/2014/main" id="{4CBF13D7-B6D4-874C-9389-78BC8A9A9124}"/>
                </a:ext>
              </a:extLst>
            </p:cNvPr>
            <p:cNvSpPr/>
            <p:nvPr/>
          </p:nvSpPr>
          <p:spPr>
            <a:xfrm>
              <a:off x="1706137" y="4001294"/>
              <a:ext cx="189570" cy="18957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94240198-88A1-B14B-AF37-8AAD03C740F1}"/>
                </a:ext>
              </a:extLst>
            </p:cNvPr>
            <p:cNvSpPr/>
            <p:nvPr/>
          </p:nvSpPr>
          <p:spPr>
            <a:xfrm>
              <a:off x="1516567" y="4607041"/>
              <a:ext cx="189570" cy="18957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Oval 7">
              <a:extLst>
                <a:ext uri="{FF2B5EF4-FFF2-40B4-BE49-F238E27FC236}">
                  <a16:creationId xmlns:a16="http://schemas.microsoft.com/office/drawing/2014/main" id="{AE0C508C-6F4B-E740-A221-C857373B3ECB}"/>
                </a:ext>
              </a:extLst>
            </p:cNvPr>
            <p:cNvSpPr/>
            <p:nvPr/>
          </p:nvSpPr>
          <p:spPr>
            <a:xfrm>
              <a:off x="2035097" y="5049509"/>
              <a:ext cx="189570" cy="18957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Oval 8">
              <a:extLst>
                <a:ext uri="{FF2B5EF4-FFF2-40B4-BE49-F238E27FC236}">
                  <a16:creationId xmlns:a16="http://schemas.microsoft.com/office/drawing/2014/main" id="{35F7B9AC-87C7-2146-903E-93D8F89C4152}"/>
                </a:ext>
              </a:extLst>
            </p:cNvPr>
            <p:cNvSpPr/>
            <p:nvPr/>
          </p:nvSpPr>
          <p:spPr>
            <a:xfrm>
              <a:off x="1613211" y="5365053"/>
              <a:ext cx="189570" cy="18957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E7B8FAFE-C89A-744F-8754-4CE24124F8C3}"/>
                </a:ext>
              </a:extLst>
            </p:cNvPr>
            <p:cNvSpPr/>
            <p:nvPr/>
          </p:nvSpPr>
          <p:spPr>
            <a:xfrm>
              <a:off x="2113156" y="4190864"/>
              <a:ext cx="189570" cy="18957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Oval 10">
              <a:extLst>
                <a:ext uri="{FF2B5EF4-FFF2-40B4-BE49-F238E27FC236}">
                  <a16:creationId xmlns:a16="http://schemas.microsoft.com/office/drawing/2014/main" id="{8B9D8467-4AC6-9242-9AE9-BA3F51651AF4}"/>
                </a:ext>
              </a:extLst>
            </p:cNvPr>
            <p:cNvSpPr/>
            <p:nvPr/>
          </p:nvSpPr>
          <p:spPr>
            <a:xfrm>
              <a:off x="2364059" y="4742580"/>
              <a:ext cx="189570" cy="18957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Oval 11">
              <a:extLst>
                <a:ext uri="{FF2B5EF4-FFF2-40B4-BE49-F238E27FC236}">
                  <a16:creationId xmlns:a16="http://schemas.microsoft.com/office/drawing/2014/main" id="{EBE8E65F-B0C7-6A4A-9845-FB5C7130A4CE}"/>
                </a:ext>
              </a:extLst>
            </p:cNvPr>
            <p:cNvSpPr/>
            <p:nvPr/>
          </p:nvSpPr>
          <p:spPr>
            <a:xfrm>
              <a:off x="1730299" y="5704564"/>
              <a:ext cx="189570" cy="18957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Oval 13">
              <a:extLst>
                <a:ext uri="{FF2B5EF4-FFF2-40B4-BE49-F238E27FC236}">
                  <a16:creationId xmlns:a16="http://schemas.microsoft.com/office/drawing/2014/main" id="{C324E03E-8ED9-6C40-BBC3-FE79BE353E19}"/>
                </a:ext>
              </a:extLst>
            </p:cNvPr>
            <p:cNvSpPr/>
            <p:nvPr/>
          </p:nvSpPr>
          <p:spPr>
            <a:xfrm>
              <a:off x="1662462" y="4297391"/>
              <a:ext cx="189570" cy="18957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Oval 14">
              <a:extLst>
                <a:ext uri="{FF2B5EF4-FFF2-40B4-BE49-F238E27FC236}">
                  <a16:creationId xmlns:a16="http://schemas.microsoft.com/office/drawing/2014/main" id="{51B67102-7839-CD42-A07A-5FFEBA0D1211}"/>
                </a:ext>
              </a:extLst>
            </p:cNvPr>
            <p:cNvSpPr/>
            <p:nvPr/>
          </p:nvSpPr>
          <p:spPr>
            <a:xfrm>
              <a:off x="1931020" y="4694443"/>
              <a:ext cx="189570" cy="18957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Oval 15">
              <a:extLst>
                <a:ext uri="{FF2B5EF4-FFF2-40B4-BE49-F238E27FC236}">
                  <a16:creationId xmlns:a16="http://schemas.microsoft.com/office/drawing/2014/main" id="{E95F8033-7F0E-974F-9434-B31CFB8C7B8B}"/>
                </a:ext>
              </a:extLst>
            </p:cNvPr>
            <p:cNvSpPr/>
            <p:nvPr/>
          </p:nvSpPr>
          <p:spPr>
            <a:xfrm>
              <a:off x="1508203" y="4956311"/>
              <a:ext cx="189570" cy="18957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Oval 16">
              <a:extLst>
                <a:ext uri="{FF2B5EF4-FFF2-40B4-BE49-F238E27FC236}">
                  <a16:creationId xmlns:a16="http://schemas.microsoft.com/office/drawing/2014/main" id="{233C9A20-8F07-FA4B-B136-473EB30BD7F1}"/>
                </a:ext>
              </a:extLst>
            </p:cNvPr>
            <p:cNvSpPr/>
            <p:nvPr/>
          </p:nvSpPr>
          <p:spPr>
            <a:xfrm>
              <a:off x="2426320" y="5134306"/>
              <a:ext cx="189570" cy="18957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Oval 17">
              <a:extLst>
                <a:ext uri="{FF2B5EF4-FFF2-40B4-BE49-F238E27FC236}">
                  <a16:creationId xmlns:a16="http://schemas.microsoft.com/office/drawing/2014/main" id="{F8C01243-E0D5-FD4F-8015-0259E51AD452}"/>
                </a:ext>
              </a:extLst>
            </p:cNvPr>
            <p:cNvSpPr/>
            <p:nvPr/>
          </p:nvSpPr>
          <p:spPr>
            <a:xfrm>
              <a:off x="1994675" y="5458303"/>
              <a:ext cx="189570" cy="18957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Oval 18">
              <a:extLst>
                <a:ext uri="{FF2B5EF4-FFF2-40B4-BE49-F238E27FC236}">
                  <a16:creationId xmlns:a16="http://schemas.microsoft.com/office/drawing/2014/main" id="{0F552028-A86C-9D41-98CB-9B21FC36D9B0}"/>
                </a:ext>
              </a:extLst>
            </p:cNvPr>
            <p:cNvSpPr/>
            <p:nvPr/>
          </p:nvSpPr>
          <p:spPr>
            <a:xfrm>
              <a:off x="2042532" y="3871691"/>
              <a:ext cx="189570" cy="18957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TextBox 46">
              <a:extLst>
                <a:ext uri="{FF2B5EF4-FFF2-40B4-BE49-F238E27FC236}">
                  <a16:creationId xmlns:a16="http://schemas.microsoft.com/office/drawing/2014/main" id="{CFF4C40C-FBDC-E645-BF4F-437159488909}"/>
                </a:ext>
              </a:extLst>
            </p:cNvPr>
            <p:cNvSpPr txBox="1"/>
            <p:nvPr/>
          </p:nvSpPr>
          <p:spPr>
            <a:xfrm>
              <a:off x="1349297" y="6402894"/>
              <a:ext cx="1370440" cy="369332"/>
            </a:xfrm>
            <a:prstGeom prst="rect">
              <a:avLst/>
            </a:prstGeom>
            <a:noFill/>
          </p:spPr>
          <p:txBody>
            <a:bodyPr wrap="none" rtlCol="0">
              <a:spAutoFit/>
            </a:bodyPr>
            <a:lstStyle/>
            <a:p>
              <a:r>
                <a:rPr lang="en-DE" dirty="0"/>
                <a:t>Generation t</a:t>
              </a:r>
            </a:p>
          </p:txBody>
        </p:sp>
        <p:cxnSp>
          <p:nvCxnSpPr>
            <p:cNvPr id="50" name="Straight Connector 49">
              <a:extLst>
                <a:ext uri="{FF2B5EF4-FFF2-40B4-BE49-F238E27FC236}">
                  <a16:creationId xmlns:a16="http://schemas.microsoft.com/office/drawing/2014/main" id="{E911D2E2-6E71-0543-A42C-EED06314EB06}"/>
                </a:ext>
              </a:extLst>
            </p:cNvPr>
            <p:cNvCxnSpPr>
              <a:cxnSpLocks/>
              <a:stCxn id="45" idx="2"/>
              <a:endCxn id="6" idx="6"/>
            </p:cNvCxnSpPr>
            <p:nvPr/>
          </p:nvCxnSpPr>
          <p:spPr>
            <a:xfrm flipH="1">
              <a:off x="2528539" y="5562464"/>
              <a:ext cx="1831587" cy="18450"/>
            </a:xfrm>
            <a:prstGeom prst="line">
              <a:avLst/>
            </a:prstGeom>
            <a:ln w="28575"/>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4AF2B862-1548-EA45-839E-0FFCAF1E35B3}"/>
                </a:ext>
              </a:extLst>
            </p:cNvPr>
            <p:cNvCxnSpPr>
              <a:cxnSpLocks/>
              <a:endCxn id="6" idx="2"/>
            </p:cNvCxnSpPr>
            <p:nvPr/>
          </p:nvCxnSpPr>
          <p:spPr>
            <a:xfrm flipH="1">
              <a:off x="2338969" y="5367770"/>
              <a:ext cx="1864113" cy="213144"/>
            </a:xfrm>
            <a:prstGeom prst="line">
              <a:avLst/>
            </a:prstGeom>
            <a:ln w="28575"/>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912CE948-4EBB-3B42-95A2-A0023B5F774A}"/>
                </a:ext>
              </a:extLst>
            </p:cNvPr>
            <p:cNvSpPr/>
            <p:nvPr/>
          </p:nvSpPr>
          <p:spPr>
            <a:xfrm>
              <a:off x="2338969" y="5486129"/>
              <a:ext cx="189570" cy="18957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56" name="Straight Connector 55">
              <a:extLst>
                <a:ext uri="{FF2B5EF4-FFF2-40B4-BE49-F238E27FC236}">
                  <a16:creationId xmlns:a16="http://schemas.microsoft.com/office/drawing/2014/main" id="{59207782-E4D7-3B48-9822-878281380EC3}"/>
                </a:ext>
              </a:extLst>
            </p:cNvPr>
            <p:cNvCxnSpPr>
              <a:cxnSpLocks/>
              <a:endCxn id="13" idx="2"/>
            </p:cNvCxnSpPr>
            <p:nvPr/>
          </p:nvCxnSpPr>
          <p:spPr>
            <a:xfrm flipH="1">
              <a:off x="2042532" y="5824562"/>
              <a:ext cx="2286929" cy="119174"/>
            </a:xfrm>
            <a:prstGeom prst="line">
              <a:avLst/>
            </a:prstGeom>
            <a:ln w="28575"/>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06E8DEB5-C2DF-BD43-BD79-42E9F213CF1D}"/>
                </a:ext>
              </a:extLst>
            </p:cNvPr>
            <p:cNvSpPr/>
            <p:nvPr/>
          </p:nvSpPr>
          <p:spPr>
            <a:xfrm>
              <a:off x="2042532" y="5848951"/>
              <a:ext cx="189570" cy="18957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1" name="Oval 20">
            <a:extLst>
              <a:ext uri="{FF2B5EF4-FFF2-40B4-BE49-F238E27FC236}">
                <a16:creationId xmlns:a16="http://schemas.microsoft.com/office/drawing/2014/main" id="{07B84382-782A-1E4A-B092-EC6D8CA44F0D}"/>
              </a:ext>
            </a:extLst>
          </p:cNvPr>
          <p:cNvSpPr/>
          <p:nvPr/>
        </p:nvSpPr>
        <p:spPr>
          <a:xfrm>
            <a:off x="6927422" y="4027639"/>
            <a:ext cx="189570" cy="18957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Oval 22">
            <a:extLst>
              <a:ext uri="{FF2B5EF4-FFF2-40B4-BE49-F238E27FC236}">
                <a16:creationId xmlns:a16="http://schemas.microsoft.com/office/drawing/2014/main" id="{5AD55914-8579-DE41-9AE3-CD412E3E9FDA}"/>
              </a:ext>
            </a:extLst>
          </p:cNvPr>
          <p:cNvSpPr/>
          <p:nvPr/>
        </p:nvSpPr>
        <p:spPr>
          <a:xfrm>
            <a:off x="6737852" y="4633386"/>
            <a:ext cx="189570" cy="18957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0DAA9F7E-CEB1-3543-B707-8CF29A16D31A}"/>
              </a:ext>
            </a:extLst>
          </p:cNvPr>
          <p:cNvSpPr/>
          <p:nvPr/>
        </p:nvSpPr>
        <p:spPr>
          <a:xfrm>
            <a:off x="7334441" y="4217209"/>
            <a:ext cx="189570" cy="18957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Oval 29">
            <a:extLst>
              <a:ext uri="{FF2B5EF4-FFF2-40B4-BE49-F238E27FC236}">
                <a16:creationId xmlns:a16="http://schemas.microsoft.com/office/drawing/2014/main" id="{64B54C3A-BAC6-1D4B-8CB6-8A576F18FA32}"/>
              </a:ext>
            </a:extLst>
          </p:cNvPr>
          <p:cNvSpPr/>
          <p:nvPr/>
        </p:nvSpPr>
        <p:spPr>
          <a:xfrm>
            <a:off x="6883747" y="4323736"/>
            <a:ext cx="189570" cy="18957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Oval 30">
            <a:extLst>
              <a:ext uri="{FF2B5EF4-FFF2-40B4-BE49-F238E27FC236}">
                <a16:creationId xmlns:a16="http://schemas.microsoft.com/office/drawing/2014/main" id="{3D494764-7F00-1D4A-B7B5-65707CBF3229}"/>
              </a:ext>
            </a:extLst>
          </p:cNvPr>
          <p:cNvSpPr/>
          <p:nvPr/>
        </p:nvSpPr>
        <p:spPr>
          <a:xfrm>
            <a:off x="7152305" y="4720788"/>
            <a:ext cx="189570" cy="18957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Oval 34">
            <a:extLst>
              <a:ext uri="{FF2B5EF4-FFF2-40B4-BE49-F238E27FC236}">
                <a16:creationId xmlns:a16="http://schemas.microsoft.com/office/drawing/2014/main" id="{16783C09-5448-EE48-B197-29D21CAE28DA}"/>
              </a:ext>
            </a:extLst>
          </p:cNvPr>
          <p:cNvSpPr/>
          <p:nvPr/>
        </p:nvSpPr>
        <p:spPr>
          <a:xfrm>
            <a:off x="7263817" y="3898036"/>
            <a:ext cx="189570" cy="18957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Oval 36">
            <a:extLst>
              <a:ext uri="{FF2B5EF4-FFF2-40B4-BE49-F238E27FC236}">
                <a16:creationId xmlns:a16="http://schemas.microsoft.com/office/drawing/2014/main" id="{33C84CE5-8105-DC45-9113-238BF750E202}"/>
              </a:ext>
            </a:extLst>
          </p:cNvPr>
          <p:cNvSpPr/>
          <p:nvPr/>
        </p:nvSpPr>
        <p:spPr>
          <a:xfrm>
            <a:off x="7490559" y="5539752"/>
            <a:ext cx="189570" cy="18957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0" name="Oval 39">
            <a:extLst>
              <a:ext uri="{FF2B5EF4-FFF2-40B4-BE49-F238E27FC236}">
                <a16:creationId xmlns:a16="http://schemas.microsoft.com/office/drawing/2014/main" id="{B2C01560-11F3-6A45-AFEE-FE1031BADDEC}"/>
              </a:ext>
            </a:extLst>
          </p:cNvPr>
          <p:cNvSpPr/>
          <p:nvPr/>
        </p:nvSpPr>
        <p:spPr>
          <a:xfrm>
            <a:off x="6914412" y="4993806"/>
            <a:ext cx="189570" cy="18957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Oval 40">
            <a:extLst>
              <a:ext uri="{FF2B5EF4-FFF2-40B4-BE49-F238E27FC236}">
                <a16:creationId xmlns:a16="http://schemas.microsoft.com/office/drawing/2014/main" id="{5CACC09C-7415-B144-B0A3-EF9ECEF5C0D4}"/>
              </a:ext>
            </a:extLst>
          </p:cNvPr>
          <p:cNvSpPr/>
          <p:nvPr/>
        </p:nvSpPr>
        <p:spPr>
          <a:xfrm>
            <a:off x="7239656" y="5836815"/>
            <a:ext cx="189570" cy="18957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Oval 41">
            <a:extLst>
              <a:ext uri="{FF2B5EF4-FFF2-40B4-BE49-F238E27FC236}">
                <a16:creationId xmlns:a16="http://schemas.microsoft.com/office/drawing/2014/main" id="{F1AFF296-5588-7049-9BC8-271F7143BEFA}"/>
              </a:ext>
            </a:extLst>
          </p:cNvPr>
          <p:cNvSpPr/>
          <p:nvPr/>
        </p:nvSpPr>
        <p:spPr>
          <a:xfrm>
            <a:off x="7103982" y="4468999"/>
            <a:ext cx="189570" cy="18957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Oval 42">
            <a:extLst>
              <a:ext uri="{FF2B5EF4-FFF2-40B4-BE49-F238E27FC236}">
                <a16:creationId xmlns:a16="http://schemas.microsoft.com/office/drawing/2014/main" id="{42F45368-D388-934A-88CE-752236C94133}"/>
              </a:ext>
            </a:extLst>
          </p:cNvPr>
          <p:cNvSpPr/>
          <p:nvPr/>
        </p:nvSpPr>
        <p:spPr>
          <a:xfrm>
            <a:off x="7598355" y="5016656"/>
            <a:ext cx="189570" cy="18957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Oval 43">
            <a:extLst>
              <a:ext uri="{FF2B5EF4-FFF2-40B4-BE49-F238E27FC236}">
                <a16:creationId xmlns:a16="http://schemas.microsoft.com/office/drawing/2014/main" id="{B011A9E9-4FC2-CE48-89DB-DDF3EE72405D}"/>
              </a:ext>
            </a:extLst>
          </p:cNvPr>
          <p:cNvSpPr/>
          <p:nvPr/>
        </p:nvSpPr>
        <p:spPr>
          <a:xfrm>
            <a:off x="7521226" y="4556093"/>
            <a:ext cx="189570" cy="18957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Oval 44">
            <a:extLst>
              <a:ext uri="{FF2B5EF4-FFF2-40B4-BE49-F238E27FC236}">
                <a16:creationId xmlns:a16="http://schemas.microsoft.com/office/drawing/2014/main" id="{25852928-C7F2-1A4F-AD7D-EFADE3581068}"/>
              </a:ext>
            </a:extLst>
          </p:cNvPr>
          <p:cNvSpPr/>
          <p:nvPr/>
        </p:nvSpPr>
        <p:spPr>
          <a:xfrm>
            <a:off x="7009197" y="5492437"/>
            <a:ext cx="189570" cy="18957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Oval 45">
            <a:extLst>
              <a:ext uri="{FF2B5EF4-FFF2-40B4-BE49-F238E27FC236}">
                <a16:creationId xmlns:a16="http://schemas.microsoft.com/office/drawing/2014/main" id="{30970CC5-3E14-A742-852B-6F2BCED88AA9}"/>
              </a:ext>
            </a:extLst>
          </p:cNvPr>
          <p:cNvSpPr/>
          <p:nvPr/>
        </p:nvSpPr>
        <p:spPr>
          <a:xfrm>
            <a:off x="6581734" y="5146489"/>
            <a:ext cx="847492" cy="822006"/>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TextBox 47">
            <a:extLst>
              <a:ext uri="{FF2B5EF4-FFF2-40B4-BE49-F238E27FC236}">
                <a16:creationId xmlns:a16="http://schemas.microsoft.com/office/drawing/2014/main" id="{95E58B23-BB31-5347-ADE4-7FB456A1F82C}"/>
              </a:ext>
            </a:extLst>
          </p:cNvPr>
          <p:cNvSpPr txBox="1"/>
          <p:nvPr/>
        </p:nvSpPr>
        <p:spPr>
          <a:xfrm>
            <a:off x="6344430" y="6425290"/>
            <a:ext cx="1708673" cy="369332"/>
          </a:xfrm>
          <a:prstGeom prst="rect">
            <a:avLst/>
          </a:prstGeom>
          <a:noFill/>
        </p:spPr>
        <p:txBody>
          <a:bodyPr wrap="none" rtlCol="0">
            <a:spAutoFit/>
          </a:bodyPr>
          <a:lstStyle/>
          <a:p>
            <a:r>
              <a:rPr lang="en-DE" dirty="0"/>
              <a:t>Generation t + 1</a:t>
            </a:r>
          </a:p>
        </p:txBody>
      </p:sp>
      <p:sp>
        <p:nvSpPr>
          <p:cNvPr id="36" name="Oval 35">
            <a:extLst>
              <a:ext uri="{FF2B5EF4-FFF2-40B4-BE49-F238E27FC236}">
                <a16:creationId xmlns:a16="http://schemas.microsoft.com/office/drawing/2014/main" id="{09CDE1E6-B501-0A4A-86DC-F3BBA041CD03}"/>
              </a:ext>
            </a:extLst>
          </p:cNvPr>
          <p:cNvSpPr/>
          <p:nvPr/>
        </p:nvSpPr>
        <p:spPr>
          <a:xfrm>
            <a:off x="6877241" y="5739897"/>
            <a:ext cx="189570" cy="189570"/>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Oval 38">
            <a:extLst>
              <a:ext uri="{FF2B5EF4-FFF2-40B4-BE49-F238E27FC236}">
                <a16:creationId xmlns:a16="http://schemas.microsoft.com/office/drawing/2014/main" id="{3C623ECA-C736-074C-840F-D4094B7B3FAD}"/>
              </a:ext>
            </a:extLst>
          </p:cNvPr>
          <p:cNvSpPr/>
          <p:nvPr/>
        </p:nvSpPr>
        <p:spPr>
          <a:xfrm>
            <a:off x="6815910" y="5295026"/>
            <a:ext cx="189570" cy="18957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138734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73image13930560">
            <a:extLst>
              <a:ext uri="{FF2B5EF4-FFF2-40B4-BE49-F238E27FC236}">
                <a16:creationId xmlns:a16="http://schemas.microsoft.com/office/drawing/2014/main" id="{8013B79A-34E1-4643-8FF0-9B408AC07F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834"/>
          <a:stretch/>
        </p:blipFill>
        <p:spPr bwMode="auto">
          <a:xfrm rot="5400000">
            <a:off x="-489434" y="1893209"/>
            <a:ext cx="6970789" cy="295879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E09E406C-50F3-8F3C-19B7-69A1A5439829}"/>
              </a:ext>
            </a:extLst>
          </p:cNvPr>
          <p:cNvGrpSpPr/>
          <p:nvPr/>
        </p:nvGrpSpPr>
        <p:grpSpPr>
          <a:xfrm>
            <a:off x="4366887" y="365125"/>
            <a:ext cx="2201185" cy="6214761"/>
            <a:chOff x="4366887" y="365125"/>
            <a:chExt cx="2201185" cy="6214761"/>
          </a:xfrm>
        </p:grpSpPr>
        <p:cxnSp>
          <p:nvCxnSpPr>
            <p:cNvPr id="5" name="Straight Connector 4">
              <a:extLst>
                <a:ext uri="{FF2B5EF4-FFF2-40B4-BE49-F238E27FC236}">
                  <a16:creationId xmlns:a16="http://schemas.microsoft.com/office/drawing/2014/main" id="{94EF1C2D-691D-3F46-96D0-8B57D5BA20C0}"/>
                </a:ext>
              </a:extLst>
            </p:cNvPr>
            <p:cNvCxnSpPr/>
            <p:nvPr/>
          </p:nvCxnSpPr>
          <p:spPr>
            <a:xfrm>
              <a:off x="5363739" y="365125"/>
              <a:ext cx="0" cy="2065841"/>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B83DC1C-EE14-D842-9F63-37085CF434C0}"/>
                </a:ext>
              </a:extLst>
            </p:cNvPr>
            <p:cNvCxnSpPr>
              <a:cxnSpLocks/>
            </p:cNvCxnSpPr>
            <p:nvPr/>
          </p:nvCxnSpPr>
          <p:spPr>
            <a:xfrm>
              <a:off x="5363739" y="2396079"/>
              <a:ext cx="1070518" cy="397126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57909E-E101-F64B-B24F-1E943A7CCD44}"/>
                </a:ext>
              </a:extLst>
            </p:cNvPr>
            <p:cNvCxnSpPr>
              <a:cxnSpLocks/>
            </p:cNvCxnSpPr>
            <p:nvPr/>
          </p:nvCxnSpPr>
          <p:spPr>
            <a:xfrm flipH="1">
              <a:off x="4523679" y="2396078"/>
              <a:ext cx="840059" cy="397126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A5CFE18-6CF6-8A4D-B571-8B54971B9330}"/>
                </a:ext>
              </a:extLst>
            </p:cNvPr>
            <p:cNvSpPr/>
            <p:nvPr/>
          </p:nvSpPr>
          <p:spPr>
            <a:xfrm>
              <a:off x="5229923" y="2347738"/>
              <a:ext cx="267630" cy="26763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Oval 12">
              <a:extLst>
                <a:ext uri="{FF2B5EF4-FFF2-40B4-BE49-F238E27FC236}">
                  <a16:creationId xmlns:a16="http://schemas.microsoft.com/office/drawing/2014/main" id="{2BB77AAC-23B9-D54A-BA7F-A61F3FE836D3}"/>
                </a:ext>
              </a:extLst>
            </p:cNvPr>
            <p:cNvSpPr/>
            <p:nvPr/>
          </p:nvSpPr>
          <p:spPr>
            <a:xfrm>
              <a:off x="6300442" y="6281872"/>
              <a:ext cx="267630" cy="26763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Oval 13">
              <a:extLst>
                <a:ext uri="{FF2B5EF4-FFF2-40B4-BE49-F238E27FC236}">
                  <a16:creationId xmlns:a16="http://schemas.microsoft.com/office/drawing/2014/main" id="{CA096F78-CE9B-2648-8768-F171E2B12BD8}"/>
                </a:ext>
              </a:extLst>
            </p:cNvPr>
            <p:cNvSpPr/>
            <p:nvPr/>
          </p:nvSpPr>
          <p:spPr>
            <a:xfrm rot="20700000">
              <a:off x="4366887" y="6312256"/>
              <a:ext cx="267630" cy="267630"/>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TextBox 11">
              <a:extLst>
                <a:ext uri="{FF2B5EF4-FFF2-40B4-BE49-F238E27FC236}">
                  <a16:creationId xmlns:a16="http://schemas.microsoft.com/office/drawing/2014/main" id="{47AFE11F-5483-7D4E-8BFC-67AC9772604F}"/>
                </a:ext>
              </a:extLst>
            </p:cNvPr>
            <p:cNvSpPr txBox="1"/>
            <p:nvPr/>
          </p:nvSpPr>
          <p:spPr>
            <a:xfrm>
              <a:off x="5631369" y="2347738"/>
              <a:ext cx="761299" cy="369332"/>
            </a:xfrm>
            <a:prstGeom prst="rect">
              <a:avLst/>
            </a:prstGeom>
            <a:noFill/>
          </p:spPr>
          <p:txBody>
            <a:bodyPr wrap="none" rtlCol="0">
              <a:spAutoFit/>
            </a:bodyPr>
            <a:lstStyle/>
            <a:p>
              <a:r>
                <a:rPr lang="en-DE" dirty="0"/>
                <a:t>MRCA</a:t>
              </a:r>
            </a:p>
          </p:txBody>
        </p:sp>
      </p:grpSp>
      <p:sp>
        <p:nvSpPr>
          <p:cNvPr id="15" name="TextBox 14">
            <a:extLst>
              <a:ext uri="{FF2B5EF4-FFF2-40B4-BE49-F238E27FC236}">
                <a16:creationId xmlns:a16="http://schemas.microsoft.com/office/drawing/2014/main" id="{97A500A1-98F2-A24B-BB46-1FE80B0613CB}"/>
              </a:ext>
            </a:extLst>
          </p:cNvPr>
          <p:cNvSpPr txBox="1"/>
          <p:nvPr/>
        </p:nvSpPr>
        <p:spPr>
          <a:xfrm>
            <a:off x="366973" y="6076739"/>
            <a:ext cx="900888" cy="369332"/>
          </a:xfrm>
          <a:prstGeom prst="rect">
            <a:avLst/>
          </a:prstGeom>
          <a:noFill/>
        </p:spPr>
        <p:txBody>
          <a:bodyPr wrap="none" rtlCol="0">
            <a:spAutoFit/>
          </a:bodyPr>
          <a:lstStyle/>
          <a:p>
            <a:r>
              <a:rPr lang="en-DE" dirty="0"/>
              <a:t>present</a:t>
            </a:r>
          </a:p>
        </p:txBody>
      </p:sp>
      <p:cxnSp>
        <p:nvCxnSpPr>
          <p:cNvPr id="17" name="Straight Connector 16">
            <a:extLst>
              <a:ext uri="{FF2B5EF4-FFF2-40B4-BE49-F238E27FC236}">
                <a16:creationId xmlns:a16="http://schemas.microsoft.com/office/drawing/2014/main" id="{BFCEE030-D513-E144-BEF6-5F2CB3553DE2}"/>
              </a:ext>
            </a:extLst>
          </p:cNvPr>
          <p:cNvCxnSpPr>
            <a:cxnSpLocks/>
          </p:cNvCxnSpPr>
          <p:nvPr/>
        </p:nvCxnSpPr>
        <p:spPr>
          <a:xfrm>
            <a:off x="845633" y="1690688"/>
            <a:ext cx="0" cy="4386051"/>
          </a:xfrm>
          <a:prstGeom prst="line">
            <a:avLst/>
          </a:prstGeom>
          <a:ln w="571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FBF06C3-3A1D-7142-A09E-E61A10AEC183}"/>
              </a:ext>
            </a:extLst>
          </p:cNvPr>
          <p:cNvSpPr txBox="1"/>
          <p:nvPr/>
        </p:nvSpPr>
        <p:spPr>
          <a:xfrm>
            <a:off x="562028" y="1280285"/>
            <a:ext cx="581249" cy="369332"/>
          </a:xfrm>
          <a:prstGeom prst="rect">
            <a:avLst/>
          </a:prstGeom>
          <a:noFill/>
        </p:spPr>
        <p:txBody>
          <a:bodyPr wrap="none" rtlCol="0">
            <a:spAutoFit/>
          </a:bodyPr>
          <a:lstStyle/>
          <a:p>
            <a:r>
              <a:rPr lang="en-DE" dirty="0"/>
              <a:t>past</a:t>
            </a:r>
          </a:p>
        </p:txBody>
      </p:sp>
      <p:sp>
        <p:nvSpPr>
          <p:cNvPr id="18" name="TextBox 17">
            <a:extLst>
              <a:ext uri="{FF2B5EF4-FFF2-40B4-BE49-F238E27FC236}">
                <a16:creationId xmlns:a16="http://schemas.microsoft.com/office/drawing/2014/main" id="{72C2F43E-6C69-3B4F-A556-4AE431422090}"/>
              </a:ext>
            </a:extLst>
          </p:cNvPr>
          <p:cNvSpPr txBox="1"/>
          <p:nvPr/>
        </p:nvSpPr>
        <p:spPr>
          <a:xfrm>
            <a:off x="6385935" y="1770236"/>
            <a:ext cx="5772613" cy="707886"/>
          </a:xfrm>
          <a:prstGeom prst="rect">
            <a:avLst/>
          </a:prstGeom>
          <a:noFill/>
        </p:spPr>
        <p:txBody>
          <a:bodyPr wrap="square" rtlCol="0">
            <a:spAutoFit/>
          </a:bodyPr>
          <a:lstStyle/>
          <a:p>
            <a:pPr algn="ctr"/>
            <a:r>
              <a:rPr lang="en-DE" sz="2000" dirty="0"/>
              <a:t>What is the probability that two individuals have the same parent in the previous generation?</a:t>
            </a:r>
          </a:p>
        </p:txBody>
      </p:sp>
      <p:sp>
        <p:nvSpPr>
          <p:cNvPr id="20" name="TextBox 19">
            <a:extLst>
              <a:ext uri="{FF2B5EF4-FFF2-40B4-BE49-F238E27FC236}">
                <a16:creationId xmlns:a16="http://schemas.microsoft.com/office/drawing/2014/main" id="{0C143CDF-94D1-1D44-AA3D-6CA21582CB4C}"/>
              </a:ext>
            </a:extLst>
          </p:cNvPr>
          <p:cNvSpPr txBox="1"/>
          <p:nvPr/>
        </p:nvSpPr>
        <p:spPr>
          <a:xfrm>
            <a:off x="6720426" y="2867552"/>
            <a:ext cx="5180905" cy="923330"/>
          </a:xfrm>
          <a:prstGeom prst="rect">
            <a:avLst/>
          </a:prstGeom>
          <a:noFill/>
        </p:spPr>
        <p:txBody>
          <a:bodyPr wrap="none" rtlCol="0">
            <a:spAutoFit/>
          </a:bodyPr>
          <a:lstStyle/>
          <a:p>
            <a:pPr algn="ctr"/>
            <a:r>
              <a:rPr lang="en-DE" dirty="0"/>
              <a:t>Pr(2 gene copies have same parent in previous gen) =</a:t>
            </a:r>
          </a:p>
          <a:p>
            <a:pPr algn="ctr"/>
            <a:endParaRPr lang="en-DE" dirty="0"/>
          </a:p>
          <a:p>
            <a:pPr algn="ctr"/>
            <a:r>
              <a:rPr lang="en-DE" dirty="0"/>
              <a:t>1/(2N)</a:t>
            </a:r>
          </a:p>
        </p:txBody>
      </p:sp>
      <p:sp>
        <p:nvSpPr>
          <p:cNvPr id="21" name="TextBox 20">
            <a:extLst>
              <a:ext uri="{FF2B5EF4-FFF2-40B4-BE49-F238E27FC236}">
                <a16:creationId xmlns:a16="http://schemas.microsoft.com/office/drawing/2014/main" id="{61026833-2E6E-4645-A06E-C4E9E7C7DF07}"/>
              </a:ext>
            </a:extLst>
          </p:cNvPr>
          <p:cNvSpPr txBox="1"/>
          <p:nvPr/>
        </p:nvSpPr>
        <p:spPr>
          <a:xfrm>
            <a:off x="2065897" y="6492875"/>
            <a:ext cx="930063" cy="369332"/>
          </a:xfrm>
          <a:prstGeom prst="rect">
            <a:avLst/>
          </a:prstGeom>
          <a:noFill/>
        </p:spPr>
        <p:txBody>
          <a:bodyPr wrap="none" rtlCol="0">
            <a:spAutoFit/>
          </a:bodyPr>
          <a:lstStyle/>
          <a:p>
            <a:r>
              <a:rPr lang="en-DE" dirty="0"/>
              <a:t>G. Coop</a:t>
            </a:r>
          </a:p>
        </p:txBody>
      </p:sp>
      <p:sp>
        <p:nvSpPr>
          <p:cNvPr id="23" name="TextBox 22">
            <a:extLst>
              <a:ext uri="{FF2B5EF4-FFF2-40B4-BE49-F238E27FC236}">
                <a16:creationId xmlns:a16="http://schemas.microsoft.com/office/drawing/2014/main" id="{3FB9EEE8-5F6A-3948-A291-DA0B7A639AD2}"/>
              </a:ext>
            </a:extLst>
          </p:cNvPr>
          <p:cNvSpPr txBox="1"/>
          <p:nvPr/>
        </p:nvSpPr>
        <p:spPr>
          <a:xfrm>
            <a:off x="7184655" y="3972365"/>
            <a:ext cx="4252446" cy="923330"/>
          </a:xfrm>
          <a:prstGeom prst="rect">
            <a:avLst/>
          </a:prstGeom>
          <a:noFill/>
        </p:spPr>
        <p:txBody>
          <a:bodyPr wrap="none" rtlCol="0">
            <a:spAutoFit/>
          </a:bodyPr>
          <a:lstStyle/>
          <a:p>
            <a:pPr algn="ctr"/>
            <a:r>
              <a:rPr lang="en-DE" dirty="0"/>
              <a:t>Pr(2 gene copies don’t have same parent) =</a:t>
            </a:r>
          </a:p>
          <a:p>
            <a:pPr algn="ctr"/>
            <a:endParaRPr lang="en-DE" dirty="0"/>
          </a:p>
          <a:p>
            <a:pPr algn="ctr"/>
            <a:r>
              <a:rPr lang="en-DE" dirty="0"/>
              <a:t>1 - 1/(2N)</a:t>
            </a:r>
          </a:p>
        </p:txBody>
      </p:sp>
    </p:spTree>
    <p:extLst>
      <p:ext uri="{BB962C8B-B14F-4D97-AF65-F5344CB8AC3E}">
        <p14:creationId xmlns:p14="http://schemas.microsoft.com/office/powerpoint/2010/main" val="383742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39E5D-7C37-B64F-B579-F01DDEC9D35A}"/>
              </a:ext>
            </a:extLst>
          </p:cNvPr>
          <p:cNvSpPr>
            <a:spLocks noGrp="1"/>
          </p:cNvSpPr>
          <p:nvPr>
            <p:ph type="title"/>
          </p:nvPr>
        </p:nvSpPr>
        <p:spPr/>
        <p:txBody>
          <a:bodyPr/>
          <a:lstStyle/>
          <a:p>
            <a:pPr algn="ctr"/>
            <a:r>
              <a:rPr lang="en-DE" baseline="30000" dirty="0"/>
              <a:t>Larger population = longer coalescent time</a:t>
            </a:r>
            <a:endParaRPr lang="en-DE" dirty="0"/>
          </a:p>
        </p:txBody>
      </p:sp>
      <p:sp>
        <p:nvSpPr>
          <p:cNvPr id="4" name="TextBox 3">
            <a:extLst>
              <a:ext uri="{FF2B5EF4-FFF2-40B4-BE49-F238E27FC236}">
                <a16:creationId xmlns:a16="http://schemas.microsoft.com/office/drawing/2014/main" id="{64349682-769F-EB4C-9D86-6917A2FFE91E}"/>
              </a:ext>
            </a:extLst>
          </p:cNvPr>
          <p:cNvSpPr txBox="1"/>
          <p:nvPr/>
        </p:nvSpPr>
        <p:spPr>
          <a:xfrm>
            <a:off x="6494905" y="3091235"/>
            <a:ext cx="4858895" cy="400110"/>
          </a:xfrm>
          <a:prstGeom prst="rect">
            <a:avLst/>
          </a:prstGeom>
          <a:noFill/>
        </p:spPr>
        <p:txBody>
          <a:bodyPr wrap="none" rtlCol="0">
            <a:spAutoFit/>
          </a:bodyPr>
          <a:lstStyle/>
          <a:p>
            <a:pPr algn="ctr"/>
            <a:r>
              <a:rPr lang="en-DE" sz="2000" b="1" dirty="0"/>
              <a:t>Mean time to coalescence is 2N generations</a:t>
            </a:r>
            <a:endParaRPr lang="en-DE" sz="2000" b="1" baseline="30000" dirty="0"/>
          </a:p>
        </p:txBody>
      </p:sp>
      <p:pic>
        <p:nvPicPr>
          <p:cNvPr id="7" name="Picture 6">
            <a:extLst>
              <a:ext uri="{FF2B5EF4-FFF2-40B4-BE49-F238E27FC236}">
                <a16:creationId xmlns:a16="http://schemas.microsoft.com/office/drawing/2014/main" id="{AAE7FD2A-299C-5B4A-B460-11BFA68CFE80}"/>
              </a:ext>
            </a:extLst>
          </p:cNvPr>
          <p:cNvPicPr>
            <a:picLocks noChangeAspect="1"/>
          </p:cNvPicPr>
          <p:nvPr/>
        </p:nvPicPr>
        <p:blipFill>
          <a:blip r:embed="rId2"/>
          <a:stretch>
            <a:fillRect/>
          </a:stretch>
        </p:blipFill>
        <p:spPr>
          <a:xfrm>
            <a:off x="392562" y="2194957"/>
            <a:ext cx="5582210" cy="4155043"/>
          </a:xfrm>
          <a:prstGeom prst="rect">
            <a:avLst/>
          </a:prstGeom>
        </p:spPr>
      </p:pic>
      <p:sp>
        <p:nvSpPr>
          <p:cNvPr id="9" name="TextBox 8">
            <a:extLst>
              <a:ext uri="{FF2B5EF4-FFF2-40B4-BE49-F238E27FC236}">
                <a16:creationId xmlns:a16="http://schemas.microsoft.com/office/drawing/2014/main" id="{FF487588-8417-2948-A9FE-6C645BE53F0D}"/>
              </a:ext>
            </a:extLst>
          </p:cNvPr>
          <p:cNvSpPr txBox="1"/>
          <p:nvPr/>
        </p:nvSpPr>
        <p:spPr>
          <a:xfrm>
            <a:off x="6482918" y="3822286"/>
            <a:ext cx="5316520" cy="369332"/>
          </a:xfrm>
          <a:prstGeom prst="rect">
            <a:avLst/>
          </a:prstGeom>
          <a:noFill/>
        </p:spPr>
        <p:txBody>
          <a:bodyPr wrap="none" rtlCol="0">
            <a:spAutoFit/>
          </a:bodyPr>
          <a:lstStyle/>
          <a:p>
            <a:r>
              <a:rPr lang="en-DE" dirty="0"/>
              <a:t>Large populations have more variation than small ones</a:t>
            </a:r>
          </a:p>
        </p:txBody>
      </p:sp>
    </p:spTree>
    <p:extLst>
      <p:ext uri="{BB962C8B-B14F-4D97-AF65-F5344CB8AC3E}">
        <p14:creationId xmlns:p14="http://schemas.microsoft.com/office/powerpoint/2010/main" val="83083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F857-9241-214E-9986-0FB71E44286F}"/>
              </a:ext>
            </a:extLst>
          </p:cNvPr>
          <p:cNvSpPr>
            <a:spLocks noGrp="1"/>
          </p:cNvSpPr>
          <p:nvPr>
            <p:ph type="title"/>
          </p:nvPr>
        </p:nvSpPr>
        <p:spPr>
          <a:xfrm>
            <a:off x="160283" y="18255"/>
            <a:ext cx="10515600" cy="1325563"/>
          </a:xfrm>
        </p:spPr>
        <p:txBody>
          <a:bodyPr/>
          <a:lstStyle/>
          <a:p>
            <a:r>
              <a:rPr lang="en-US" b="1" dirty="0"/>
              <a:t>Darwin’s main insights</a:t>
            </a:r>
            <a:endParaRPr lang="en-DE" dirty="0"/>
          </a:p>
        </p:txBody>
      </p:sp>
      <p:sp>
        <p:nvSpPr>
          <p:cNvPr id="3" name="Content Placeholder 2">
            <a:extLst>
              <a:ext uri="{FF2B5EF4-FFF2-40B4-BE49-F238E27FC236}">
                <a16:creationId xmlns:a16="http://schemas.microsoft.com/office/drawing/2014/main" id="{31866F0F-BF2A-B143-90EE-75524CDB63BB}"/>
              </a:ext>
            </a:extLst>
          </p:cNvPr>
          <p:cNvSpPr>
            <a:spLocks noGrp="1"/>
          </p:cNvSpPr>
          <p:nvPr>
            <p:ph idx="1"/>
          </p:nvPr>
        </p:nvSpPr>
        <p:spPr>
          <a:xfrm>
            <a:off x="838200" y="1825625"/>
            <a:ext cx="6256283" cy="4932760"/>
          </a:xfrm>
        </p:spPr>
        <p:txBody>
          <a:bodyPr>
            <a:normAutofit/>
          </a:bodyPr>
          <a:lstStyle/>
          <a:p>
            <a:r>
              <a:rPr lang="en-US" dirty="0"/>
              <a:t>Descent with modification</a:t>
            </a:r>
          </a:p>
          <a:p>
            <a:pPr marL="0" indent="0">
              <a:buNone/>
            </a:pPr>
            <a:endParaRPr lang="en-US" dirty="0"/>
          </a:p>
          <a:p>
            <a:r>
              <a:rPr lang="en-US" dirty="0"/>
              <a:t>Natural selection</a:t>
            </a:r>
          </a:p>
          <a:p>
            <a:pPr lvl="1"/>
            <a:r>
              <a:rPr lang="en-US" dirty="0"/>
              <a:t>Different reproductive success between individuals with different traits</a:t>
            </a:r>
          </a:p>
          <a:p>
            <a:endParaRPr lang="en-US" dirty="0"/>
          </a:p>
          <a:p>
            <a:r>
              <a:rPr lang="en-US" dirty="0"/>
              <a:t>Not all evolution is natural selection</a:t>
            </a:r>
          </a:p>
          <a:p>
            <a:pPr lvl="1"/>
            <a:endParaRPr lang="en-US" dirty="0"/>
          </a:p>
          <a:p>
            <a:r>
              <a:rPr lang="en-US" dirty="0"/>
              <a:t>What Darwin didn’t know…</a:t>
            </a:r>
          </a:p>
          <a:p>
            <a:pPr lvl="1"/>
            <a:r>
              <a:rPr lang="en-US" dirty="0"/>
              <a:t>Genetics</a:t>
            </a:r>
            <a:endParaRPr lang="en-DE" dirty="0"/>
          </a:p>
        </p:txBody>
      </p:sp>
      <p:pic>
        <p:nvPicPr>
          <p:cNvPr id="4" name="Picture 4">
            <a:extLst>
              <a:ext uri="{FF2B5EF4-FFF2-40B4-BE49-F238E27FC236}">
                <a16:creationId xmlns:a16="http://schemas.microsoft.com/office/drawing/2014/main" id="{A43BAC0C-3A91-1441-A084-7539F029F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570" y="27179"/>
            <a:ext cx="4766713" cy="3596891"/>
          </a:xfrm>
          <a:prstGeom prst="rect">
            <a:avLst/>
          </a:prstGeom>
          <a:noFill/>
          <a:extLst>
            <a:ext uri="{909E8E84-426E-40DD-AFC4-6F175D3DCCD1}">
              <a14:hiddenFill xmlns:a14="http://schemas.microsoft.com/office/drawing/2010/main">
                <a:solidFill>
                  <a:srgbClr val="FFFFFF"/>
                </a:solidFill>
              </a14:hiddenFill>
            </a:ext>
          </a:extLst>
        </p:spPr>
      </p:pic>
      <p:pic>
        <p:nvPicPr>
          <p:cNvPr id="47106" name="Picture 2">
            <a:extLst>
              <a:ext uri="{FF2B5EF4-FFF2-40B4-BE49-F238E27FC236}">
                <a16:creationId xmlns:a16="http://schemas.microsoft.com/office/drawing/2014/main" id="{D4B94C45-EBD4-6141-A098-728FAFF633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570" y="3042649"/>
            <a:ext cx="2376523" cy="371573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50693119-87D2-804F-8C14-B5DC28F76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0748" y="3316224"/>
            <a:ext cx="1770269" cy="25897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8EF210-F3F0-3540-8FB7-6BFB44D99058}"/>
              </a:ext>
            </a:extLst>
          </p:cNvPr>
          <p:cNvSpPr txBox="1"/>
          <p:nvPr/>
        </p:nvSpPr>
        <p:spPr>
          <a:xfrm>
            <a:off x="9579171" y="5905984"/>
            <a:ext cx="2193421" cy="369332"/>
          </a:xfrm>
          <a:prstGeom prst="rect">
            <a:avLst/>
          </a:prstGeom>
          <a:noFill/>
        </p:spPr>
        <p:txBody>
          <a:bodyPr wrap="none" rtlCol="0">
            <a:spAutoFit/>
          </a:bodyPr>
          <a:lstStyle/>
          <a:p>
            <a:r>
              <a:rPr lang="en-DE" dirty="0"/>
              <a:t>Alfred Russel Wallace</a:t>
            </a:r>
          </a:p>
        </p:txBody>
      </p:sp>
    </p:spTree>
    <p:extLst>
      <p:ext uri="{BB962C8B-B14F-4D97-AF65-F5344CB8AC3E}">
        <p14:creationId xmlns:p14="http://schemas.microsoft.com/office/powerpoint/2010/main" val="354097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10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9DFA-BECB-484A-A873-068E90CFC1B6}"/>
              </a:ext>
            </a:extLst>
          </p:cNvPr>
          <p:cNvSpPr>
            <a:spLocks noGrp="1"/>
          </p:cNvSpPr>
          <p:nvPr>
            <p:ph type="title"/>
          </p:nvPr>
        </p:nvSpPr>
        <p:spPr>
          <a:xfrm>
            <a:off x="156274" y="148148"/>
            <a:ext cx="10515600" cy="1325563"/>
          </a:xfrm>
        </p:spPr>
        <p:txBody>
          <a:bodyPr/>
          <a:lstStyle/>
          <a:p>
            <a:r>
              <a:rPr lang="en-DE" dirty="0"/>
              <a:t>Changes in population size have large effect</a:t>
            </a:r>
          </a:p>
        </p:txBody>
      </p:sp>
      <p:sp>
        <p:nvSpPr>
          <p:cNvPr id="6" name="AutoShape 2">
            <a:extLst>
              <a:ext uri="{FF2B5EF4-FFF2-40B4-BE49-F238E27FC236}">
                <a16:creationId xmlns:a16="http://schemas.microsoft.com/office/drawing/2014/main" id="{DC6AB881-9274-294D-BC1F-62ECBABA204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pic>
        <p:nvPicPr>
          <p:cNvPr id="9" name="Picture 8">
            <a:extLst>
              <a:ext uri="{FF2B5EF4-FFF2-40B4-BE49-F238E27FC236}">
                <a16:creationId xmlns:a16="http://schemas.microsoft.com/office/drawing/2014/main" id="{3521C20C-5EB0-9E48-B76C-C2CB6C43A071}"/>
              </a:ext>
            </a:extLst>
          </p:cNvPr>
          <p:cNvPicPr>
            <a:picLocks noChangeAspect="1"/>
          </p:cNvPicPr>
          <p:nvPr/>
        </p:nvPicPr>
        <p:blipFill>
          <a:blip r:embed="rId3"/>
          <a:stretch>
            <a:fillRect/>
          </a:stretch>
        </p:blipFill>
        <p:spPr>
          <a:xfrm>
            <a:off x="0" y="2042553"/>
            <a:ext cx="8366501" cy="3909580"/>
          </a:xfrm>
          <a:prstGeom prst="rect">
            <a:avLst/>
          </a:prstGeom>
        </p:spPr>
      </p:pic>
      <p:pic>
        <p:nvPicPr>
          <p:cNvPr id="11" name="Picture 10">
            <a:extLst>
              <a:ext uri="{FF2B5EF4-FFF2-40B4-BE49-F238E27FC236}">
                <a16:creationId xmlns:a16="http://schemas.microsoft.com/office/drawing/2014/main" id="{63EA8294-4B7D-7545-8756-EBD9252D952B}"/>
              </a:ext>
            </a:extLst>
          </p:cNvPr>
          <p:cNvPicPr>
            <a:picLocks noChangeAspect="1"/>
          </p:cNvPicPr>
          <p:nvPr/>
        </p:nvPicPr>
        <p:blipFill>
          <a:blip r:embed="rId4"/>
          <a:stretch>
            <a:fillRect/>
          </a:stretch>
        </p:blipFill>
        <p:spPr>
          <a:xfrm>
            <a:off x="8351003" y="2042553"/>
            <a:ext cx="4566389" cy="3909580"/>
          </a:xfrm>
          <a:prstGeom prst="rect">
            <a:avLst/>
          </a:prstGeom>
        </p:spPr>
      </p:pic>
      <p:sp>
        <p:nvSpPr>
          <p:cNvPr id="3" name="TextBox 2">
            <a:extLst>
              <a:ext uri="{FF2B5EF4-FFF2-40B4-BE49-F238E27FC236}">
                <a16:creationId xmlns:a16="http://schemas.microsoft.com/office/drawing/2014/main" id="{C9324870-FE54-56DE-4E5B-53B980163A8B}"/>
              </a:ext>
            </a:extLst>
          </p:cNvPr>
          <p:cNvSpPr txBox="1"/>
          <p:nvPr/>
        </p:nvSpPr>
        <p:spPr>
          <a:xfrm>
            <a:off x="3413265" y="6336309"/>
            <a:ext cx="5670270" cy="369332"/>
          </a:xfrm>
          <a:prstGeom prst="rect">
            <a:avLst/>
          </a:prstGeom>
          <a:noFill/>
        </p:spPr>
        <p:txBody>
          <a:bodyPr wrap="none" rtlCol="0">
            <a:spAutoFit/>
          </a:bodyPr>
          <a:lstStyle/>
          <a:p>
            <a:r>
              <a:rPr lang="en-DE" dirty="0"/>
              <a:t>Coalesence patterns can tell us about demographic history</a:t>
            </a:r>
          </a:p>
        </p:txBody>
      </p:sp>
      <p:sp>
        <p:nvSpPr>
          <p:cNvPr id="4" name="Rectangle 3">
            <a:extLst>
              <a:ext uri="{FF2B5EF4-FFF2-40B4-BE49-F238E27FC236}">
                <a16:creationId xmlns:a16="http://schemas.microsoft.com/office/drawing/2014/main" id="{AF83139A-08D1-4701-8475-F47BB9E9B453}"/>
              </a:ext>
            </a:extLst>
          </p:cNvPr>
          <p:cNvSpPr/>
          <p:nvPr/>
        </p:nvSpPr>
        <p:spPr>
          <a:xfrm>
            <a:off x="3413265" y="1596788"/>
            <a:ext cx="3151308" cy="4739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BCF5C244-D16D-7C49-D405-4F3FF0853518}"/>
              </a:ext>
            </a:extLst>
          </p:cNvPr>
          <p:cNvSpPr/>
          <p:nvPr/>
        </p:nvSpPr>
        <p:spPr>
          <a:xfrm>
            <a:off x="6106056" y="1404700"/>
            <a:ext cx="3151308" cy="4739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9">
            <a:extLst>
              <a:ext uri="{FF2B5EF4-FFF2-40B4-BE49-F238E27FC236}">
                <a16:creationId xmlns:a16="http://schemas.microsoft.com/office/drawing/2014/main" id="{6009A674-1221-2140-7F8D-F5101C344F4E}"/>
              </a:ext>
            </a:extLst>
          </p:cNvPr>
          <p:cNvSpPr/>
          <p:nvPr/>
        </p:nvSpPr>
        <p:spPr>
          <a:xfrm>
            <a:off x="9040692" y="1404699"/>
            <a:ext cx="3417612" cy="4739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8432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15F0-FA80-0F44-AE48-8B0CB7913D98}"/>
              </a:ext>
            </a:extLst>
          </p:cNvPr>
          <p:cNvSpPr>
            <a:spLocks noGrp="1"/>
          </p:cNvSpPr>
          <p:nvPr>
            <p:ph type="title"/>
          </p:nvPr>
        </p:nvSpPr>
        <p:spPr>
          <a:xfrm>
            <a:off x="0" y="-178681"/>
            <a:ext cx="10515600" cy="1325563"/>
          </a:xfrm>
        </p:spPr>
        <p:txBody>
          <a:bodyPr/>
          <a:lstStyle/>
          <a:p>
            <a:r>
              <a:rPr lang="en-DE" dirty="0"/>
              <a:t>Genetic variation</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D614D09-60D2-8072-265C-5D17D1E28119}"/>
                  </a:ext>
                </a:extLst>
              </p:cNvPr>
              <p:cNvSpPr txBox="1"/>
              <p:nvPr/>
            </p:nvSpPr>
            <p:spPr>
              <a:xfrm>
                <a:off x="5675189" y="1292711"/>
                <a:ext cx="1638397" cy="584775"/>
              </a:xfrm>
              <a:prstGeom prst="rect">
                <a:avLst/>
              </a:prstGeom>
              <a:noFill/>
            </p:spPr>
            <p:txBody>
              <a:bodyPr wrap="none" rtlCol="0">
                <a:spAutoFit/>
              </a:bodyPr>
              <a:lstStyle/>
              <a:p>
                <a:r>
                  <a:rPr lang="en-US" sz="3200" dirty="0" err="1"/>
                  <a:t>θ</a:t>
                </a:r>
                <a:r>
                  <a:rPr lang="en-US" sz="3200" dirty="0"/>
                  <a:t> = 4N</a:t>
                </a:r>
                <a:r>
                  <a:rPr lang="en-US" sz="3200" baseline="-25000" dirty="0"/>
                  <a:t>e</a:t>
                </a:r>
                <a14:m>
                  <m:oMath xmlns:m="http://schemas.openxmlformats.org/officeDocument/2006/math">
                    <m:r>
                      <m:rPr>
                        <m:nor/>
                      </m:rPr>
                      <a:rPr lang="en-US" sz="3200" dirty="0" smtClean="0"/>
                      <m:t>𝜇</m:t>
                    </m:r>
                  </m:oMath>
                </a14:m>
                <a:endParaRPr lang="en-US" sz="3200" dirty="0"/>
              </a:p>
            </p:txBody>
          </p:sp>
        </mc:Choice>
        <mc:Fallback>
          <p:sp>
            <p:nvSpPr>
              <p:cNvPr id="10" name="TextBox 9">
                <a:extLst>
                  <a:ext uri="{FF2B5EF4-FFF2-40B4-BE49-F238E27FC236}">
                    <a16:creationId xmlns:a16="http://schemas.microsoft.com/office/drawing/2014/main" id="{2D614D09-60D2-8072-265C-5D17D1E28119}"/>
                  </a:ext>
                </a:extLst>
              </p:cNvPr>
              <p:cNvSpPr txBox="1">
                <a:spLocks noRot="1" noChangeAspect="1" noMove="1" noResize="1" noEditPoints="1" noAdjustHandles="1" noChangeArrowheads="1" noChangeShapeType="1" noTextEdit="1"/>
              </p:cNvSpPr>
              <p:nvPr/>
            </p:nvSpPr>
            <p:spPr>
              <a:xfrm>
                <a:off x="5675189" y="1292711"/>
                <a:ext cx="1638397" cy="584775"/>
              </a:xfrm>
              <a:prstGeom prst="rect">
                <a:avLst/>
              </a:prstGeom>
              <a:blipFill>
                <a:blip r:embed="rId3"/>
                <a:stretch>
                  <a:fillRect l="-9231" t="-12766" r="-1538" b="-31915"/>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C9052353-307E-14FE-14FE-01B7E46D6905}"/>
              </a:ext>
            </a:extLst>
          </p:cNvPr>
          <p:cNvSpPr txBox="1"/>
          <p:nvPr/>
        </p:nvSpPr>
        <p:spPr>
          <a:xfrm>
            <a:off x="529614" y="2023316"/>
            <a:ext cx="10859383" cy="3600986"/>
          </a:xfrm>
          <a:prstGeom prst="rect">
            <a:avLst/>
          </a:prstGeom>
          <a:noFill/>
        </p:spPr>
        <p:txBody>
          <a:bodyPr wrap="none" rtlCol="0">
            <a:spAutoFit/>
          </a:bodyPr>
          <a:lstStyle/>
          <a:p>
            <a:pPr marL="457200" indent="-457200">
              <a:buFont typeface="Arial" panose="020B0604020202020204" pitchFamily="34" charset="0"/>
              <a:buChar char="•"/>
            </a:pPr>
            <a:r>
              <a:rPr lang="en-US" sz="2800" dirty="0">
                <a:latin typeface="+mj-lt"/>
              </a:rPr>
              <a:t>The expected amount of variation at a locus</a:t>
            </a:r>
          </a:p>
          <a:p>
            <a:pPr marL="457200" indent="-457200">
              <a:buFont typeface="Arial" panose="020B0604020202020204" pitchFamily="34" charset="0"/>
              <a:buChar char="•"/>
            </a:pPr>
            <a:r>
              <a:rPr lang="en-DE" sz="2800" dirty="0">
                <a:latin typeface="+mj-lt"/>
              </a:rPr>
              <a:t>Links amount of variation to population size</a:t>
            </a:r>
          </a:p>
          <a:p>
            <a:pPr marL="457200" indent="-457200">
              <a:buFont typeface="Arial" panose="020B0604020202020204" pitchFamily="34" charset="0"/>
              <a:buChar char="•"/>
            </a:pPr>
            <a:r>
              <a:rPr lang="en-DE" sz="2800" dirty="0">
                <a:latin typeface="+mj-lt"/>
              </a:rPr>
              <a:t>Large populations have long coalescent times and high variation.</a:t>
            </a:r>
          </a:p>
          <a:p>
            <a:endParaRPr lang="en-DE" sz="2800" dirty="0">
              <a:latin typeface="+mj-lt"/>
            </a:endParaRPr>
          </a:p>
          <a:p>
            <a:r>
              <a:rPr lang="en-DE" sz="3200" b="1" dirty="0">
                <a:latin typeface="+mj-lt"/>
              </a:rPr>
              <a:t>How do we estimate </a:t>
            </a:r>
            <a:r>
              <a:rPr lang="en-US" sz="3200" b="1" dirty="0" err="1"/>
              <a:t>θ</a:t>
            </a:r>
            <a:r>
              <a:rPr lang="en-US" sz="3200" b="1" dirty="0"/>
              <a:t>?</a:t>
            </a:r>
            <a:r>
              <a:rPr lang="en-DE" sz="3200" b="1" dirty="0">
                <a:latin typeface="+mj-lt"/>
              </a:rPr>
              <a:t> </a:t>
            </a:r>
          </a:p>
          <a:p>
            <a:pPr marL="457200" indent="-457200">
              <a:buFont typeface="Arial" panose="020B0604020202020204" pitchFamily="34" charset="0"/>
              <a:buChar char="•"/>
            </a:pPr>
            <a:r>
              <a:rPr lang="en-US" sz="2800" dirty="0">
                <a:latin typeface="+mj-lt"/>
              </a:rPr>
              <a:t>A</a:t>
            </a:r>
            <a:r>
              <a:rPr lang="en-DE" sz="2800" dirty="0">
                <a:latin typeface="+mj-lt"/>
              </a:rPr>
              <a:t>ka: </a:t>
            </a:r>
            <a:r>
              <a:rPr lang="en-US" sz="2800" dirty="0">
                <a:latin typeface="+mj-lt"/>
              </a:rPr>
              <a:t>the expected number of mutations between two DNA sequences?</a:t>
            </a:r>
          </a:p>
          <a:p>
            <a:endParaRPr lang="en-US" sz="2800" dirty="0">
              <a:latin typeface="+mj-lt"/>
            </a:endParaRPr>
          </a:p>
          <a:p>
            <a:endParaRPr lang="en-US" sz="2800" dirty="0">
              <a:latin typeface="+mj-lt"/>
            </a:endParaRPr>
          </a:p>
        </p:txBody>
      </p:sp>
    </p:spTree>
    <p:extLst>
      <p:ext uri="{BB962C8B-B14F-4D97-AF65-F5344CB8AC3E}">
        <p14:creationId xmlns:p14="http://schemas.microsoft.com/office/powerpoint/2010/main" val="146032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18C4E-019D-6845-8B61-2E378645BBFE}"/>
              </a:ext>
            </a:extLst>
          </p:cNvPr>
          <p:cNvSpPr>
            <a:spLocks noGrp="1"/>
          </p:cNvSpPr>
          <p:nvPr>
            <p:ph type="title"/>
          </p:nvPr>
        </p:nvSpPr>
        <p:spPr>
          <a:xfrm>
            <a:off x="0" y="69039"/>
            <a:ext cx="10515600" cy="1325563"/>
          </a:xfrm>
        </p:spPr>
        <p:txBody>
          <a:bodyPr/>
          <a:lstStyle/>
          <a:p>
            <a:r>
              <a:rPr lang="en-DE" dirty="0"/>
              <a:t>Genetic variation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D7D632-6538-9940-BAFF-22FA86A22CE2}"/>
                  </a:ext>
                </a:extLst>
              </p:cNvPr>
              <p:cNvSpPr>
                <a:spLocks noGrp="1"/>
              </p:cNvSpPr>
              <p:nvPr>
                <p:ph idx="1"/>
              </p:nvPr>
            </p:nvSpPr>
            <p:spPr>
              <a:xfrm>
                <a:off x="838200" y="1241946"/>
                <a:ext cx="10515600" cy="5616053"/>
              </a:xfrm>
            </p:spPr>
            <p:txBody>
              <a:bodyPr>
                <a:normAutofit/>
              </a:bodyPr>
              <a:lstStyle/>
              <a:p>
                <a:r>
                  <a:rPr lang="en-DE" dirty="0"/>
                  <a:t>Nucleotide diversity: 𝜋 (1979)</a:t>
                </a:r>
              </a:p>
              <a:p>
                <a:pPr lvl="1"/>
                <a:r>
                  <a:rPr lang="en-US" dirty="0"/>
                  <a:t>A</a:t>
                </a:r>
                <a:r>
                  <a:rPr lang="en-DE" dirty="0"/>
                  <a:t>verage number of pairwise differences</a:t>
                </a:r>
              </a:p>
              <a:p>
                <a:pPr lvl="2"/>
                <a14:m>
                  <m:oMath xmlns:m="http://schemas.openxmlformats.org/officeDocument/2006/math">
                    <m:f>
                      <m:fPr>
                        <m:ctrlPr>
                          <a:rPr lang="en-DE" i="1" dirty="0" smtClean="0">
                            <a:latin typeface="Cambria Math" panose="02040503050406030204" pitchFamily="18" charset="0"/>
                          </a:rPr>
                        </m:ctrlPr>
                      </m:fPr>
                      <m:num>
                        <m:r>
                          <a:rPr lang="en-DE" i="1" dirty="0">
                            <a:latin typeface="Cambria Math" panose="02040503050406030204" pitchFamily="18" charset="0"/>
                          </a:rPr>
                          <m:t>𝑆𝑢𝑚</m:t>
                        </m:r>
                        <m:r>
                          <a:rPr lang="en-DE" i="1" dirty="0">
                            <a:latin typeface="Cambria Math" panose="02040503050406030204" pitchFamily="18" charset="0"/>
                          </a:rPr>
                          <m:t> </m:t>
                        </m:r>
                        <m:r>
                          <a:rPr lang="en-DE" i="1" dirty="0">
                            <a:latin typeface="Cambria Math" panose="02040503050406030204" pitchFamily="18" charset="0"/>
                          </a:rPr>
                          <m:t>𝑜𝑓</m:t>
                        </m:r>
                        <m:r>
                          <a:rPr lang="en-DE" i="1" dirty="0">
                            <a:latin typeface="Cambria Math" panose="02040503050406030204" pitchFamily="18" charset="0"/>
                          </a:rPr>
                          <m:t> </m:t>
                        </m:r>
                        <m:r>
                          <a:rPr lang="en-DE" i="1" dirty="0">
                            <a:latin typeface="Cambria Math" panose="02040503050406030204" pitchFamily="18" charset="0"/>
                          </a:rPr>
                          <m:t>𝑑𝑖𝑓𝑓𝑒𝑟𝑒𝑛𝑐𝑒𝑠</m:t>
                        </m:r>
                      </m:num>
                      <m:den>
                        <m:r>
                          <m:rPr>
                            <m:nor/>
                          </m:rPr>
                          <a:rPr lang="en-DE" i="1" dirty="0"/>
                          <m:t>total</m:t>
                        </m:r>
                        <m:r>
                          <m:rPr>
                            <m:nor/>
                          </m:rPr>
                          <a:rPr lang="en-DE" i="1" dirty="0"/>
                          <m:t> </m:t>
                        </m:r>
                        <m:r>
                          <m:rPr>
                            <m:nor/>
                          </m:rPr>
                          <a:rPr lang="en-DE" i="1" dirty="0"/>
                          <m:t>comparisons</m:t>
                        </m:r>
                        <m:r>
                          <m:rPr>
                            <m:nor/>
                          </m:rPr>
                          <a:rPr lang="en-DE" i="1" dirty="0"/>
                          <m:t> </m:t>
                        </m:r>
                      </m:den>
                    </m:f>
                  </m:oMath>
                </a14:m>
                <a:endParaRPr lang="en-DE" i="1" dirty="0"/>
              </a:p>
              <a:p>
                <a:pPr lvl="2"/>
                <a:r>
                  <a:rPr lang="en-DE" dirty="0"/>
                  <a:t>Total compairsons: n(n-1)/2</a:t>
                </a:r>
              </a:p>
              <a:p>
                <a:pPr lvl="1"/>
                <a:endParaRPr lang="en-DE" dirty="0"/>
              </a:p>
              <a:p>
                <a:pPr lvl="1"/>
                <a:r>
                  <a:rPr lang="en-DE" dirty="0"/>
                  <a:t>2+2+2</a:t>
                </a:r>
              </a:p>
              <a:p>
                <a:pPr lvl="1"/>
                <a:r>
                  <a:rPr lang="en-DE" dirty="0"/>
                  <a:t>0+1</a:t>
                </a:r>
              </a:p>
              <a:p>
                <a:pPr lvl="1"/>
                <a:r>
                  <a:rPr lang="en-DE" dirty="0"/>
                  <a:t>2</a:t>
                </a:r>
              </a:p>
              <a:p>
                <a:pPr lvl="1"/>
                <a:r>
                  <a:rPr lang="en-US" dirty="0"/>
                  <a:t>T</a:t>
                </a:r>
                <a:r>
                  <a:rPr lang="en-DE" dirty="0"/>
                  <a:t>otal= 9</a:t>
                </a:r>
              </a:p>
              <a:p>
                <a:pPr lvl="1"/>
                <a:r>
                  <a:rPr lang="en-US" dirty="0"/>
                  <a:t>C</a:t>
                </a:r>
                <a:r>
                  <a:rPr lang="en-DE" dirty="0"/>
                  <a:t>omparisons = 4(3)/2 = 6</a:t>
                </a:r>
              </a:p>
              <a:p>
                <a:pPr lvl="1"/>
                <a:r>
                  <a:rPr lang="en-DE" dirty="0"/>
                  <a:t>𝜋= 9/6 = 1.5</a:t>
                </a:r>
              </a:p>
              <a:p>
                <a:pPr lvl="1"/>
                <a:endParaRPr lang="en-DE" dirty="0"/>
              </a:p>
            </p:txBody>
          </p:sp>
        </mc:Choice>
        <mc:Fallback>
          <p:sp>
            <p:nvSpPr>
              <p:cNvPr id="3" name="Content Placeholder 2">
                <a:extLst>
                  <a:ext uri="{FF2B5EF4-FFF2-40B4-BE49-F238E27FC236}">
                    <a16:creationId xmlns:a16="http://schemas.microsoft.com/office/drawing/2014/main" id="{D9D7D632-6538-9940-BAFF-22FA86A22CE2}"/>
                  </a:ext>
                </a:extLst>
              </p:cNvPr>
              <p:cNvSpPr>
                <a:spLocks noGrp="1" noRot="1" noChangeAspect="1" noMove="1" noResize="1" noEditPoints="1" noAdjustHandles="1" noChangeArrowheads="1" noChangeShapeType="1" noTextEdit="1"/>
              </p:cNvSpPr>
              <p:nvPr>
                <p:ph idx="1"/>
              </p:nvPr>
            </p:nvSpPr>
            <p:spPr>
              <a:xfrm>
                <a:off x="838200" y="1241946"/>
                <a:ext cx="10515600" cy="5616053"/>
              </a:xfrm>
              <a:blipFill>
                <a:blip r:embed="rId3"/>
                <a:stretch>
                  <a:fillRect l="-1086" t="-180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C9F2696-59D7-1948-A386-9F51AF7C51E2}"/>
              </a:ext>
            </a:extLst>
          </p:cNvPr>
          <p:cNvSpPr txBox="1"/>
          <p:nvPr/>
        </p:nvSpPr>
        <p:spPr>
          <a:xfrm>
            <a:off x="8937356" y="3893738"/>
            <a:ext cx="3254644" cy="1569660"/>
          </a:xfrm>
          <a:prstGeom prst="rect">
            <a:avLst/>
          </a:prstGeom>
          <a:noFill/>
        </p:spPr>
        <p:txBody>
          <a:bodyPr wrap="square" rtlCol="0">
            <a:spAutoFit/>
          </a:bodyPr>
          <a:lstStyle/>
          <a:p>
            <a:r>
              <a:rPr lang="en-DE" sz="2400" dirty="0"/>
              <a:t>A: 0 0 0</a:t>
            </a:r>
          </a:p>
          <a:p>
            <a:r>
              <a:rPr lang="en-DE" sz="2400" dirty="0"/>
              <a:t>B: 0 1 1</a:t>
            </a:r>
          </a:p>
          <a:p>
            <a:r>
              <a:rPr lang="en-DE" sz="2400" dirty="0"/>
              <a:t>C: 0 1 1</a:t>
            </a:r>
          </a:p>
          <a:p>
            <a:r>
              <a:rPr lang="en-DE" sz="2400" dirty="0"/>
              <a:t>D: 1 0 1</a:t>
            </a:r>
          </a:p>
        </p:txBody>
      </p:sp>
      <p:sp>
        <p:nvSpPr>
          <p:cNvPr id="5" name="TextBox 4">
            <a:extLst>
              <a:ext uri="{FF2B5EF4-FFF2-40B4-BE49-F238E27FC236}">
                <a16:creationId xmlns:a16="http://schemas.microsoft.com/office/drawing/2014/main" id="{D2C7DCE0-13AF-5090-2778-B806FED6A9D2}"/>
              </a:ext>
            </a:extLst>
          </p:cNvPr>
          <p:cNvSpPr txBox="1"/>
          <p:nvPr/>
        </p:nvSpPr>
        <p:spPr>
          <a:xfrm>
            <a:off x="11201400" y="1815353"/>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C483D4AE-CF69-202F-625C-33C815D7D086}"/>
              </a:ext>
            </a:extLst>
          </p:cNvPr>
          <p:cNvSpPr txBox="1"/>
          <p:nvPr/>
        </p:nvSpPr>
        <p:spPr>
          <a:xfrm>
            <a:off x="9827049" y="2606586"/>
            <a:ext cx="1532343" cy="369332"/>
          </a:xfrm>
          <a:prstGeom prst="rect">
            <a:avLst/>
          </a:prstGeom>
          <a:noFill/>
        </p:spPr>
        <p:txBody>
          <a:bodyPr wrap="none" rtlCol="0">
            <a:spAutoFit/>
          </a:bodyPr>
          <a:lstStyle/>
          <a:p>
            <a:r>
              <a:rPr lang="en-US" dirty="0"/>
              <a:t>Wen-</a:t>
            </a:r>
            <a:r>
              <a:rPr lang="en-US" dirty="0" err="1"/>
              <a:t>Hsiung</a:t>
            </a:r>
            <a:r>
              <a:rPr lang="en-US" dirty="0"/>
              <a:t> Li</a:t>
            </a:r>
          </a:p>
        </p:txBody>
      </p:sp>
      <p:pic>
        <p:nvPicPr>
          <p:cNvPr id="6150" name="Picture 6">
            <a:extLst>
              <a:ext uri="{FF2B5EF4-FFF2-40B4-BE49-F238E27FC236}">
                <a16:creationId xmlns:a16="http://schemas.microsoft.com/office/drawing/2014/main" id="{EF799219-7EC0-5E17-FC39-CE9E2DA857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208" y="272118"/>
            <a:ext cx="1830792" cy="22449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AE212EB-B421-3963-8304-17D4B1CA99F7}"/>
              </a:ext>
            </a:extLst>
          </p:cNvPr>
          <p:cNvSpPr txBox="1"/>
          <p:nvPr/>
        </p:nvSpPr>
        <p:spPr>
          <a:xfrm>
            <a:off x="5605610" y="6565884"/>
            <a:ext cx="6663491" cy="276999"/>
          </a:xfrm>
          <a:prstGeom prst="rect">
            <a:avLst/>
          </a:prstGeom>
          <a:noFill/>
        </p:spPr>
        <p:txBody>
          <a:bodyPr wrap="none" rtlCol="0">
            <a:spAutoFit/>
          </a:bodyPr>
          <a:lstStyle/>
          <a:p>
            <a:r>
              <a:rPr lang="en-US" sz="1200" dirty="0" err="1"/>
              <a:t>Masatoshinei</a:t>
            </a:r>
            <a:r>
              <a:rPr lang="en-US" sz="1200" dirty="0"/>
              <a:t> - Own work, CC BY-SA 3.0, https://</a:t>
            </a:r>
            <a:r>
              <a:rPr lang="en-US" sz="1200" dirty="0" err="1"/>
              <a:t>commons.wikimedia.org</a:t>
            </a:r>
            <a:r>
              <a:rPr lang="en-US" sz="1200" dirty="0"/>
              <a:t>/w/</a:t>
            </a:r>
            <a:r>
              <a:rPr lang="en-US" sz="1200" dirty="0" err="1"/>
              <a:t>index.php?curid</a:t>
            </a:r>
            <a:r>
              <a:rPr lang="en-US" sz="1200" dirty="0"/>
              <a:t>=26374470</a:t>
            </a:r>
          </a:p>
        </p:txBody>
      </p:sp>
      <p:sp>
        <p:nvSpPr>
          <p:cNvPr id="9" name="TextBox 8">
            <a:extLst>
              <a:ext uri="{FF2B5EF4-FFF2-40B4-BE49-F238E27FC236}">
                <a16:creationId xmlns:a16="http://schemas.microsoft.com/office/drawing/2014/main" id="{686E251F-5558-3E89-044E-B0208AA1DBBF}"/>
              </a:ext>
            </a:extLst>
          </p:cNvPr>
          <p:cNvSpPr txBox="1"/>
          <p:nvPr/>
        </p:nvSpPr>
        <p:spPr>
          <a:xfrm>
            <a:off x="7113594" y="2606586"/>
            <a:ext cx="1522020" cy="369332"/>
          </a:xfrm>
          <a:prstGeom prst="rect">
            <a:avLst/>
          </a:prstGeom>
          <a:noFill/>
        </p:spPr>
        <p:txBody>
          <a:bodyPr wrap="none" rtlCol="0">
            <a:spAutoFit/>
          </a:bodyPr>
          <a:lstStyle/>
          <a:p>
            <a:r>
              <a:rPr lang="en-US" dirty="0"/>
              <a:t>Masatoshi </a:t>
            </a:r>
            <a:r>
              <a:rPr lang="en-US" dirty="0" err="1"/>
              <a:t>Nei</a:t>
            </a:r>
            <a:endParaRPr lang="en-US" dirty="0"/>
          </a:p>
        </p:txBody>
      </p:sp>
      <p:pic>
        <p:nvPicPr>
          <p:cNvPr id="6152" name="Picture 8">
            <a:extLst>
              <a:ext uri="{FF2B5EF4-FFF2-40B4-BE49-F238E27FC236}">
                <a16:creationId xmlns:a16="http://schemas.microsoft.com/office/drawing/2014/main" id="{52F00C5A-D685-1C78-CDAC-52C52B3E68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3116" y="264861"/>
            <a:ext cx="2244967" cy="2244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48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18C4E-019D-6845-8B61-2E378645BBFE}"/>
              </a:ext>
            </a:extLst>
          </p:cNvPr>
          <p:cNvSpPr>
            <a:spLocks noGrp="1"/>
          </p:cNvSpPr>
          <p:nvPr>
            <p:ph type="title"/>
          </p:nvPr>
        </p:nvSpPr>
        <p:spPr/>
        <p:txBody>
          <a:bodyPr/>
          <a:lstStyle/>
          <a:p>
            <a:r>
              <a:rPr lang="en-DE" dirty="0"/>
              <a:t>Genetic variation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D7D632-6538-9940-BAFF-22FA86A22CE2}"/>
                  </a:ext>
                </a:extLst>
              </p:cNvPr>
              <p:cNvSpPr>
                <a:spLocks noGrp="1"/>
              </p:cNvSpPr>
              <p:nvPr>
                <p:ph idx="1"/>
              </p:nvPr>
            </p:nvSpPr>
            <p:spPr>
              <a:xfrm>
                <a:off x="838200" y="1825624"/>
                <a:ext cx="10515600" cy="5032375"/>
              </a:xfrm>
            </p:spPr>
            <p:txBody>
              <a:bodyPr>
                <a:normAutofit/>
              </a:bodyPr>
              <a:lstStyle/>
              <a:p>
                <a:pPr marL="0" indent="0">
                  <a:buNone/>
                </a:pPr>
                <a:r>
                  <a:rPr lang="en-DE" dirty="0"/>
                  <a:t>Watterson’s estimator: θ</a:t>
                </a:r>
                <a:r>
                  <a:rPr lang="en-DE" baseline="-25000" dirty="0"/>
                  <a:t>w </a:t>
                </a:r>
                <a:r>
                  <a:rPr lang="en-DE" dirty="0"/>
                  <a:t>(1975)</a:t>
                </a:r>
                <a:endParaRPr lang="en-DE" baseline="-25000" dirty="0"/>
              </a:p>
              <a:p>
                <a:pPr lvl="1"/>
                <a:r>
                  <a:rPr lang="en-US" dirty="0"/>
                  <a:t>The number of segregating sites</a:t>
                </a:r>
                <a:endParaRPr lang="en-DE" dirty="0"/>
              </a:p>
              <a:p>
                <a:pPr marL="457200" lvl="1" indent="0">
                  <a:buNone/>
                </a:pPr>
                <a14:m>
                  <m:oMath xmlns:m="http://schemas.openxmlformats.org/officeDocument/2006/math">
                    <m:r>
                      <m:rPr>
                        <m:nor/>
                      </m:rPr>
                      <a:rPr lang="en-DE" sz="2600" dirty="0"/>
                      <m:t>θ</m:t>
                    </m:r>
                    <m:r>
                      <m:rPr>
                        <m:nor/>
                      </m:rPr>
                      <a:rPr lang="en-DE" sz="2600" baseline="-25000" dirty="0"/>
                      <m:t>w</m:t>
                    </m:r>
                  </m:oMath>
                </a14:m>
                <a:r>
                  <a:rPr lang="en-DE" sz="2600" dirty="0"/>
                  <a:t> = </a:t>
                </a:r>
                <a14:m>
                  <m:oMath xmlns:m="http://schemas.openxmlformats.org/officeDocument/2006/math">
                    <m:f>
                      <m:fPr>
                        <m:ctrlPr>
                          <a:rPr lang="en-DE" sz="2600" b="0" i="1" smtClean="0">
                            <a:latin typeface="Cambria Math" panose="02040503050406030204" pitchFamily="18" charset="0"/>
                          </a:rPr>
                        </m:ctrlPr>
                      </m:fPr>
                      <m:num>
                        <m:r>
                          <a:rPr lang="en-US" sz="2600" b="0" i="1" smtClean="0">
                            <a:latin typeface="Cambria Math" panose="02040503050406030204" pitchFamily="18" charset="0"/>
                          </a:rPr>
                          <m:t>𝑆</m:t>
                        </m:r>
                      </m:num>
                      <m:den>
                        <m:nary>
                          <m:naryPr>
                            <m:chr m:val="∑"/>
                            <m:ctrlPr>
                              <a:rPr lang="en-US" sz="2600" b="0" i="1" smtClean="0">
                                <a:latin typeface="Cambria Math" panose="02040503050406030204" pitchFamily="18" charset="0"/>
                              </a:rPr>
                            </m:ctrlPr>
                          </m:naryPr>
                          <m:sub>
                            <m:r>
                              <a:rPr lang="en-US" sz="2600" i="1" smtClean="0">
                                <a:latin typeface="Cambria Math" panose="02040503050406030204" pitchFamily="18" charset="0"/>
                              </a:rPr>
                              <m:t>𝑘</m:t>
                            </m:r>
                            <m:r>
                              <a:rPr lang="en-US" sz="2600" i="1" smtClean="0">
                                <a:latin typeface="Cambria Math" panose="02040503050406030204" pitchFamily="18" charset="0"/>
                              </a:rPr>
                              <m:t>=1</m:t>
                            </m:r>
                          </m:sub>
                          <m:sup>
                            <m:r>
                              <a:rPr lang="en-US" sz="2600" b="0" i="1" smtClean="0">
                                <a:latin typeface="Cambria Math" panose="02040503050406030204" pitchFamily="18" charset="0"/>
                              </a:rPr>
                              <m:t>𝑛</m:t>
                            </m:r>
                            <m:r>
                              <a:rPr lang="en-US" sz="2600" b="0" i="1" smtClean="0">
                                <a:latin typeface="Cambria Math" panose="02040503050406030204" pitchFamily="18" charset="0"/>
                              </a:rPr>
                              <m:t>−1 </m:t>
                            </m:r>
                          </m:sup>
                          <m:e>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1</m:t>
                                </m:r>
                              </m:num>
                              <m:den>
                                <m:r>
                                  <a:rPr lang="en-US" sz="2600" b="0" i="1" smtClean="0">
                                    <a:latin typeface="Cambria Math" panose="02040503050406030204" pitchFamily="18" charset="0"/>
                                  </a:rPr>
                                  <m:t>𝑘</m:t>
                                </m:r>
                              </m:den>
                            </m:f>
                          </m:e>
                        </m:nary>
                      </m:den>
                    </m:f>
                  </m:oMath>
                </a14:m>
                <a:endParaRPr lang="en-DE" sz="2600" dirty="0"/>
              </a:p>
              <a:p>
                <a:pPr marL="457200" lvl="1" indent="0">
                  <a:buNone/>
                </a:pPr>
                <a:endParaRPr lang="en-DE" dirty="0"/>
              </a:p>
              <a:p>
                <a:pPr lvl="1"/>
                <a:r>
                  <a:rPr lang="en-DE" dirty="0"/>
                  <a:t>S = 3</a:t>
                </a:r>
              </a:p>
              <a:p>
                <a:pPr lvl="1"/>
                <a:r>
                  <a:rPr lang="en-US" dirty="0"/>
                  <a:t>n</a:t>
                </a:r>
                <a:r>
                  <a:rPr lang="en-DE" dirty="0"/>
                  <a:t> = 4</a:t>
                </a:r>
              </a:p>
              <a:p>
                <a:pPr lvl="1"/>
                <a:r>
                  <a:rPr lang="en-DE" dirty="0"/>
                  <a:t>1/1 + ½ + 1/3 = 1.83</a:t>
                </a:r>
              </a:p>
              <a:p>
                <a:pPr lvl="1"/>
                <a14:m>
                  <m:oMath xmlns:m="http://schemas.openxmlformats.org/officeDocument/2006/math">
                    <m:r>
                      <m:rPr>
                        <m:nor/>
                      </m:rPr>
                      <a:rPr lang="en-DE" dirty="0"/>
                      <m:t>θ</m:t>
                    </m:r>
                    <m:r>
                      <m:rPr>
                        <m:nor/>
                      </m:rPr>
                      <a:rPr lang="en-DE" baseline="-25000" dirty="0"/>
                      <m:t>w</m:t>
                    </m:r>
                  </m:oMath>
                </a14:m>
                <a:r>
                  <a:rPr lang="en-DE" dirty="0"/>
                  <a:t> = 3/1.83 = 1.64</a:t>
                </a:r>
              </a:p>
              <a:p>
                <a:pPr lvl="1"/>
                <a:endParaRPr lang="en-DE" dirty="0"/>
              </a:p>
            </p:txBody>
          </p:sp>
        </mc:Choice>
        <mc:Fallback>
          <p:sp>
            <p:nvSpPr>
              <p:cNvPr id="3" name="Content Placeholder 2">
                <a:extLst>
                  <a:ext uri="{FF2B5EF4-FFF2-40B4-BE49-F238E27FC236}">
                    <a16:creationId xmlns:a16="http://schemas.microsoft.com/office/drawing/2014/main" id="{D9D7D632-6538-9940-BAFF-22FA86A22CE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1206" t="-201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C9F2696-59D7-1948-A386-9F51AF7C51E2}"/>
              </a:ext>
            </a:extLst>
          </p:cNvPr>
          <p:cNvSpPr txBox="1"/>
          <p:nvPr/>
        </p:nvSpPr>
        <p:spPr>
          <a:xfrm>
            <a:off x="8937356" y="3893738"/>
            <a:ext cx="1912614" cy="1569660"/>
          </a:xfrm>
          <a:prstGeom prst="rect">
            <a:avLst/>
          </a:prstGeom>
          <a:noFill/>
        </p:spPr>
        <p:txBody>
          <a:bodyPr wrap="square" rtlCol="0">
            <a:spAutoFit/>
          </a:bodyPr>
          <a:lstStyle/>
          <a:p>
            <a:r>
              <a:rPr lang="en-DE" sz="2400" dirty="0"/>
              <a:t>A: 0 0 0</a:t>
            </a:r>
          </a:p>
          <a:p>
            <a:r>
              <a:rPr lang="en-DE" sz="2400" dirty="0"/>
              <a:t>B: 0 1 1</a:t>
            </a:r>
          </a:p>
          <a:p>
            <a:r>
              <a:rPr lang="en-DE" sz="2400" dirty="0"/>
              <a:t>C: 0 1 1</a:t>
            </a:r>
          </a:p>
          <a:p>
            <a:r>
              <a:rPr lang="en-DE" sz="2400" dirty="0"/>
              <a:t>D: 1 0 1</a:t>
            </a:r>
          </a:p>
        </p:txBody>
      </p:sp>
      <p:sp>
        <p:nvSpPr>
          <p:cNvPr id="5" name="TextBox 4">
            <a:extLst>
              <a:ext uri="{FF2B5EF4-FFF2-40B4-BE49-F238E27FC236}">
                <a16:creationId xmlns:a16="http://schemas.microsoft.com/office/drawing/2014/main" id="{F72ABB06-3FA1-4349-B6FD-68E4344E3382}"/>
              </a:ext>
            </a:extLst>
          </p:cNvPr>
          <p:cNvSpPr txBox="1"/>
          <p:nvPr/>
        </p:nvSpPr>
        <p:spPr>
          <a:xfrm>
            <a:off x="6664271" y="5966847"/>
            <a:ext cx="1047082" cy="738664"/>
          </a:xfrm>
          <a:prstGeom prst="rect">
            <a:avLst/>
          </a:prstGeom>
          <a:noFill/>
        </p:spPr>
        <p:txBody>
          <a:bodyPr wrap="none" rtlCol="0">
            <a:spAutoFit/>
          </a:bodyPr>
          <a:lstStyle/>
          <a:p>
            <a:r>
              <a:rPr lang="en-DE" sz="2400" dirty="0"/>
              <a:t>𝜋 = 1.5</a:t>
            </a:r>
          </a:p>
          <a:p>
            <a:endParaRPr lang="en-DE" dirty="0"/>
          </a:p>
        </p:txBody>
      </p:sp>
      <p:pic>
        <p:nvPicPr>
          <p:cNvPr id="8194" name="Picture 2" descr="Margaret Wu headshot">
            <a:extLst>
              <a:ext uri="{FF2B5EF4-FFF2-40B4-BE49-F238E27FC236}">
                <a16:creationId xmlns:a16="http://schemas.microsoft.com/office/drawing/2014/main" id="{E0F6D90E-BF0E-B621-ACEC-8133A98FC4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9890" y="248702"/>
            <a:ext cx="2146653" cy="2291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900819-EE42-F9C0-DF2E-7D232279AFBC}"/>
              </a:ext>
            </a:extLst>
          </p:cNvPr>
          <p:cNvSpPr txBox="1"/>
          <p:nvPr/>
        </p:nvSpPr>
        <p:spPr>
          <a:xfrm>
            <a:off x="9247340" y="2591471"/>
            <a:ext cx="2651752" cy="646331"/>
          </a:xfrm>
          <a:prstGeom prst="rect">
            <a:avLst/>
          </a:prstGeom>
          <a:noFill/>
        </p:spPr>
        <p:txBody>
          <a:bodyPr wrap="none" rtlCol="0">
            <a:spAutoFit/>
          </a:bodyPr>
          <a:lstStyle/>
          <a:p>
            <a:pPr algn="ctr"/>
            <a:r>
              <a:rPr lang="en-US" dirty="0"/>
              <a:t>Margaret Wu</a:t>
            </a:r>
          </a:p>
          <a:p>
            <a:pPr algn="ctr"/>
            <a:r>
              <a:rPr lang="en-US" dirty="0"/>
              <a:t>Not credited until recently</a:t>
            </a:r>
          </a:p>
        </p:txBody>
      </p:sp>
    </p:spTree>
    <p:extLst>
      <p:ext uri="{BB962C8B-B14F-4D97-AF65-F5344CB8AC3E}">
        <p14:creationId xmlns:p14="http://schemas.microsoft.com/office/powerpoint/2010/main" val="71318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087E1-4652-9247-B902-84559B914B03}"/>
              </a:ext>
            </a:extLst>
          </p:cNvPr>
          <p:cNvSpPr>
            <a:spLocks noGrp="1"/>
          </p:cNvSpPr>
          <p:nvPr>
            <p:ph type="title"/>
          </p:nvPr>
        </p:nvSpPr>
        <p:spPr>
          <a:xfrm>
            <a:off x="138289" y="205131"/>
            <a:ext cx="10515600" cy="1325563"/>
          </a:xfrm>
        </p:spPr>
        <p:txBody>
          <a:bodyPr/>
          <a:lstStyle/>
          <a:p>
            <a:r>
              <a:rPr lang="en-US" dirty="0"/>
              <a:t>What is evolution?</a:t>
            </a:r>
            <a:endParaRPr lang="en-DE" dirty="0"/>
          </a:p>
        </p:txBody>
      </p:sp>
      <p:sp>
        <p:nvSpPr>
          <p:cNvPr id="3" name="Content Placeholder 2">
            <a:extLst>
              <a:ext uri="{FF2B5EF4-FFF2-40B4-BE49-F238E27FC236}">
                <a16:creationId xmlns:a16="http://schemas.microsoft.com/office/drawing/2014/main" id="{9BC6050F-7A3C-5743-906B-0D352D8439E9}"/>
              </a:ext>
            </a:extLst>
          </p:cNvPr>
          <p:cNvSpPr>
            <a:spLocks noGrp="1"/>
          </p:cNvSpPr>
          <p:nvPr>
            <p:ph idx="1"/>
          </p:nvPr>
        </p:nvSpPr>
        <p:spPr/>
        <p:txBody>
          <a:bodyPr/>
          <a:lstStyle/>
          <a:p>
            <a:r>
              <a:rPr lang="en-US" dirty="0"/>
              <a:t>the change over time in the genetic composition of a population. </a:t>
            </a:r>
            <a:r>
              <a:rPr lang="en-US" sz="2400" dirty="0"/>
              <a:t>1951, Theodosius Dobzhansky</a:t>
            </a:r>
          </a:p>
          <a:p>
            <a:pPr marL="0" indent="0">
              <a:buNone/>
            </a:pPr>
            <a:endParaRPr lang="en-US" dirty="0"/>
          </a:p>
        </p:txBody>
      </p:sp>
      <p:pic>
        <p:nvPicPr>
          <p:cNvPr id="46082" name="Picture 2" descr="Theodosius Dobzhansky - Wikipedia">
            <a:extLst>
              <a:ext uri="{FF2B5EF4-FFF2-40B4-BE49-F238E27FC236}">
                <a16:creationId xmlns:a16="http://schemas.microsoft.com/office/drawing/2014/main" id="{80DA8232-2DBE-314C-80FC-C322F1A988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509"/>
          <a:stretch/>
        </p:blipFill>
        <p:spPr bwMode="auto">
          <a:xfrm>
            <a:off x="8896332" y="2650210"/>
            <a:ext cx="2660451" cy="2943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E8D04CF-A70E-BE4E-81F5-9EB8813DD45D}"/>
              </a:ext>
            </a:extLst>
          </p:cNvPr>
          <p:cNvSpPr txBox="1"/>
          <p:nvPr/>
        </p:nvSpPr>
        <p:spPr>
          <a:xfrm>
            <a:off x="1740075" y="3198167"/>
            <a:ext cx="5009320" cy="461665"/>
          </a:xfrm>
          <a:prstGeom prst="rect">
            <a:avLst/>
          </a:prstGeom>
          <a:noFill/>
        </p:spPr>
        <p:txBody>
          <a:bodyPr wrap="none" rtlCol="0">
            <a:spAutoFit/>
          </a:bodyPr>
          <a:lstStyle/>
          <a:p>
            <a:r>
              <a:rPr lang="en-DE" sz="2400" dirty="0"/>
              <a:t>Populations </a:t>
            </a:r>
            <a:r>
              <a:rPr lang="en-DE" sz="2400" dirty="0">
                <a:sym typeface="Wingdings" pitchFamily="2" charset="2"/>
              </a:rPr>
              <a:t> individuals  genomes</a:t>
            </a:r>
            <a:endParaRPr lang="en-DE" sz="2400" dirty="0"/>
          </a:p>
        </p:txBody>
      </p:sp>
      <p:sp>
        <p:nvSpPr>
          <p:cNvPr id="8" name="TextBox 7">
            <a:extLst>
              <a:ext uri="{FF2B5EF4-FFF2-40B4-BE49-F238E27FC236}">
                <a16:creationId xmlns:a16="http://schemas.microsoft.com/office/drawing/2014/main" id="{497FDCA0-3B3C-3147-B3B1-0ED2FE64ACD1}"/>
              </a:ext>
            </a:extLst>
          </p:cNvPr>
          <p:cNvSpPr txBox="1"/>
          <p:nvPr/>
        </p:nvSpPr>
        <p:spPr>
          <a:xfrm>
            <a:off x="2792710" y="3934405"/>
            <a:ext cx="3368999" cy="461665"/>
          </a:xfrm>
          <a:prstGeom prst="rect">
            <a:avLst/>
          </a:prstGeom>
          <a:noFill/>
        </p:spPr>
        <p:txBody>
          <a:bodyPr wrap="none" rtlCol="0">
            <a:spAutoFit/>
          </a:bodyPr>
          <a:lstStyle/>
          <a:p>
            <a:r>
              <a:rPr lang="en-DE" sz="2400" dirty="0"/>
              <a:t>birth – death – migration </a:t>
            </a:r>
          </a:p>
        </p:txBody>
      </p:sp>
      <p:sp>
        <p:nvSpPr>
          <p:cNvPr id="9" name="TextBox 8">
            <a:extLst>
              <a:ext uri="{FF2B5EF4-FFF2-40B4-BE49-F238E27FC236}">
                <a16:creationId xmlns:a16="http://schemas.microsoft.com/office/drawing/2014/main" id="{B32B3A5B-D310-0C49-BFDC-01B6ABDFC4EF}"/>
              </a:ext>
            </a:extLst>
          </p:cNvPr>
          <p:cNvSpPr txBox="1"/>
          <p:nvPr/>
        </p:nvSpPr>
        <p:spPr>
          <a:xfrm>
            <a:off x="1740075" y="4487747"/>
            <a:ext cx="5405894" cy="830997"/>
          </a:xfrm>
          <a:prstGeom prst="rect">
            <a:avLst/>
          </a:prstGeom>
          <a:noFill/>
        </p:spPr>
        <p:txBody>
          <a:bodyPr wrap="square" rtlCol="0">
            <a:spAutoFit/>
          </a:bodyPr>
          <a:lstStyle/>
          <a:p>
            <a:pPr algn="ctr"/>
            <a:r>
              <a:rPr lang="en-US" sz="2400" dirty="0"/>
              <a:t>E</a:t>
            </a:r>
            <a:r>
              <a:rPr lang="en-DE" sz="2400" dirty="0"/>
              <a:t>very individual has a unique genome and every individual contributes to evolution </a:t>
            </a:r>
          </a:p>
        </p:txBody>
      </p:sp>
    </p:spTree>
    <p:extLst>
      <p:ext uri="{BB962C8B-B14F-4D97-AF65-F5344CB8AC3E}">
        <p14:creationId xmlns:p14="http://schemas.microsoft.com/office/powerpoint/2010/main" val="208659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F52C71-CBAE-2E46-B317-E069486F9E36}"/>
              </a:ext>
            </a:extLst>
          </p:cNvPr>
          <p:cNvSpPr txBox="1"/>
          <p:nvPr/>
        </p:nvSpPr>
        <p:spPr>
          <a:xfrm>
            <a:off x="222142" y="694413"/>
            <a:ext cx="5873858" cy="1569660"/>
          </a:xfrm>
          <a:prstGeom prst="rect">
            <a:avLst/>
          </a:prstGeom>
          <a:noFill/>
        </p:spPr>
        <p:txBody>
          <a:bodyPr wrap="square" rtlCol="0">
            <a:spAutoFit/>
          </a:bodyPr>
          <a:lstStyle/>
          <a:p>
            <a:pPr algn="ctr"/>
            <a:r>
              <a:rPr lang="en-US" sz="2400" b="1" dirty="0"/>
              <a:t>Population genetics </a:t>
            </a:r>
            <a:r>
              <a:rPr lang="en-US" sz="2400" dirty="0"/>
              <a:t>is the study of the genetic composition of natural populations and its evolutionary causes and consequences.</a:t>
            </a:r>
          </a:p>
        </p:txBody>
      </p:sp>
      <p:sp>
        <p:nvSpPr>
          <p:cNvPr id="12" name="Rectangle 11">
            <a:extLst>
              <a:ext uri="{FF2B5EF4-FFF2-40B4-BE49-F238E27FC236}">
                <a16:creationId xmlns:a16="http://schemas.microsoft.com/office/drawing/2014/main" id="{058943CF-B4B5-1747-8150-942B7B4069BD}"/>
              </a:ext>
            </a:extLst>
          </p:cNvPr>
          <p:cNvSpPr/>
          <p:nvPr/>
        </p:nvSpPr>
        <p:spPr>
          <a:xfrm>
            <a:off x="4005430" y="6390940"/>
            <a:ext cx="4523803" cy="369332"/>
          </a:xfrm>
          <a:prstGeom prst="rect">
            <a:avLst/>
          </a:prstGeom>
        </p:spPr>
        <p:txBody>
          <a:bodyPr wrap="none">
            <a:spAutoFit/>
          </a:bodyPr>
          <a:lstStyle/>
          <a:p>
            <a:r>
              <a:rPr lang="en-US" dirty="0"/>
              <a:t>Definitions from Graham Coop’s </a:t>
            </a:r>
            <a:r>
              <a:rPr lang="en-US" dirty="0" err="1"/>
              <a:t>popgen</a:t>
            </a:r>
            <a:r>
              <a:rPr lang="en-US" dirty="0"/>
              <a:t> notes</a:t>
            </a:r>
            <a:endParaRPr lang="en-DE" dirty="0"/>
          </a:p>
        </p:txBody>
      </p:sp>
      <p:sp>
        <p:nvSpPr>
          <p:cNvPr id="13" name="TextBox 12">
            <a:extLst>
              <a:ext uri="{FF2B5EF4-FFF2-40B4-BE49-F238E27FC236}">
                <a16:creationId xmlns:a16="http://schemas.microsoft.com/office/drawing/2014/main" id="{4E9D1C33-2CAC-0F4B-8F10-9BF6734A8D9E}"/>
              </a:ext>
            </a:extLst>
          </p:cNvPr>
          <p:cNvSpPr txBox="1"/>
          <p:nvPr/>
        </p:nvSpPr>
        <p:spPr>
          <a:xfrm>
            <a:off x="6648773" y="694413"/>
            <a:ext cx="5000786" cy="1938992"/>
          </a:xfrm>
          <a:prstGeom prst="rect">
            <a:avLst/>
          </a:prstGeom>
          <a:noFill/>
        </p:spPr>
        <p:txBody>
          <a:bodyPr wrap="square" rtlCol="0">
            <a:spAutoFit/>
          </a:bodyPr>
          <a:lstStyle/>
          <a:p>
            <a:pPr algn="ctr"/>
            <a:r>
              <a:rPr lang="en-US" sz="2400" b="1" dirty="0"/>
              <a:t>Quantitative genetics </a:t>
            </a:r>
            <a:r>
              <a:rPr lang="en-US" sz="2400" dirty="0"/>
              <a:t>is the study of the genetic basis of phenotypic variation and how phenotypic changes evolve over time. </a:t>
            </a:r>
          </a:p>
          <a:p>
            <a:pPr algn="ctr"/>
            <a:endParaRPr lang="en-DE" sz="2400" dirty="0"/>
          </a:p>
        </p:txBody>
      </p:sp>
      <p:sp>
        <p:nvSpPr>
          <p:cNvPr id="14" name="TextBox 13">
            <a:extLst>
              <a:ext uri="{FF2B5EF4-FFF2-40B4-BE49-F238E27FC236}">
                <a16:creationId xmlns:a16="http://schemas.microsoft.com/office/drawing/2014/main" id="{7B4609B2-E255-114E-AF9C-54BE7751751A}"/>
              </a:ext>
            </a:extLst>
          </p:cNvPr>
          <p:cNvSpPr txBox="1"/>
          <p:nvPr/>
        </p:nvSpPr>
        <p:spPr>
          <a:xfrm>
            <a:off x="3662766" y="3611105"/>
            <a:ext cx="4866467" cy="830997"/>
          </a:xfrm>
          <a:prstGeom prst="rect">
            <a:avLst/>
          </a:prstGeom>
          <a:noFill/>
        </p:spPr>
        <p:txBody>
          <a:bodyPr wrap="square" rtlCol="0">
            <a:spAutoFit/>
          </a:bodyPr>
          <a:lstStyle/>
          <a:p>
            <a:pPr algn="ctr"/>
            <a:r>
              <a:rPr lang="en-US" sz="2400" dirty="0"/>
              <a:t>H</a:t>
            </a:r>
            <a:r>
              <a:rPr lang="en-DE" sz="2400" dirty="0"/>
              <a:t>ow do the genes and phenotypes of a population change over time?</a:t>
            </a:r>
          </a:p>
        </p:txBody>
      </p:sp>
    </p:spTree>
    <p:extLst>
      <p:ext uri="{BB962C8B-B14F-4D97-AF65-F5344CB8AC3E}">
        <p14:creationId xmlns:p14="http://schemas.microsoft.com/office/powerpoint/2010/main" val="188461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Box 18">
            <a:extLst>
              <a:ext uri="{FF2B5EF4-FFF2-40B4-BE49-F238E27FC236}">
                <a16:creationId xmlns:a16="http://schemas.microsoft.com/office/drawing/2014/main" id="{5ABDBB24-FF57-F54C-A570-1580FE32F17E}"/>
              </a:ext>
            </a:extLst>
          </p:cNvPr>
          <p:cNvSpPr txBox="1">
            <a:spLocks noChangeArrowheads="1"/>
          </p:cNvSpPr>
          <p:nvPr/>
        </p:nvSpPr>
        <p:spPr bwMode="auto">
          <a:xfrm>
            <a:off x="4016298" y="1157845"/>
            <a:ext cx="5257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600"/>
              </a:spcAft>
              <a:buNone/>
            </a:pPr>
            <a:r>
              <a:rPr lang="en-GB" altLang="de-DE" sz="1800" dirty="0">
                <a:latin typeface="+mn-lt"/>
              </a:rPr>
              <a:t>Experiments on Common pea (</a:t>
            </a:r>
            <a:r>
              <a:rPr lang="en-GB" altLang="de-DE" sz="1800" i="1" dirty="0">
                <a:latin typeface="+mn-lt"/>
              </a:rPr>
              <a:t>Pisum sativum</a:t>
            </a:r>
            <a:r>
              <a:rPr lang="en-GB" altLang="de-DE" sz="1800" dirty="0">
                <a:latin typeface="+mn-lt"/>
              </a:rPr>
              <a:t>): </a:t>
            </a:r>
            <a:r>
              <a:rPr lang="en-US" sz="1800" dirty="0">
                <a:latin typeface="+mn-lt"/>
              </a:rPr>
              <a:t>1856 to 1863</a:t>
            </a:r>
            <a:endParaRPr lang="en-GB" altLang="de-DE" sz="1800" dirty="0">
              <a:latin typeface="+mn-lt"/>
            </a:endParaRPr>
          </a:p>
        </p:txBody>
      </p:sp>
      <p:sp>
        <p:nvSpPr>
          <p:cNvPr id="45059" name="Rectangle 2">
            <a:extLst>
              <a:ext uri="{FF2B5EF4-FFF2-40B4-BE49-F238E27FC236}">
                <a16:creationId xmlns:a16="http://schemas.microsoft.com/office/drawing/2014/main" id="{84425A71-0025-3C4D-BD06-1E6596C91391}"/>
              </a:ext>
            </a:extLst>
          </p:cNvPr>
          <p:cNvSpPr txBox="1">
            <a:spLocks noChangeArrowheads="1"/>
          </p:cNvSpPr>
          <p:nvPr/>
        </p:nvSpPr>
        <p:spPr bwMode="auto">
          <a:xfrm>
            <a:off x="76994" y="236538"/>
            <a:ext cx="6399212" cy="401637"/>
          </a:xfrm>
          <a:prstGeom prst="rect">
            <a:avLst/>
          </a:prstGeom>
          <a:noFill/>
          <a:ln>
            <a:noFill/>
          </a:ln>
        </p:spPr>
        <p:txBody>
          <a:bodyPr anchor="ctr">
            <a:spAutoFit/>
          </a:bodyPr>
          <a:lstStyle>
            <a:lvl1pPr algn="ctr">
              <a:defRPr sz="2400">
                <a:solidFill>
                  <a:schemeClr val="tx1"/>
                </a:solidFill>
                <a:latin typeface="Times" charset="0"/>
                <a:ea typeface="ＭＳ Ｐゴシック" charset="-128"/>
              </a:defRPr>
            </a:lvl1pPr>
            <a:lvl2pPr marL="37931725" indent="-37474525" algn="ctr">
              <a:defRPr sz="2400">
                <a:solidFill>
                  <a:schemeClr val="tx1"/>
                </a:solidFill>
                <a:latin typeface="Times" charset="0"/>
                <a:ea typeface="ＭＳ Ｐゴシック" charset="-128"/>
              </a:defRPr>
            </a:lvl2pPr>
            <a:lvl3pPr marL="1143000" indent="-228600" algn="ctr">
              <a:defRPr sz="2400">
                <a:solidFill>
                  <a:schemeClr val="tx1"/>
                </a:solidFill>
                <a:latin typeface="Times" charset="0"/>
                <a:ea typeface="ＭＳ Ｐゴシック" charset="-128"/>
              </a:defRPr>
            </a:lvl3pPr>
            <a:lvl4pPr marL="1600200" indent="-228600" algn="ctr">
              <a:defRPr sz="2400">
                <a:solidFill>
                  <a:schemeClr val="tx1"/>
                </a:solidFill>
                <a:latin typeface="Times" charset="0"/>
                <a:ea typeface="ＭＳ Ｐゴシック" charset="-128"/>
              </a:defRPr>
            </a:lvl4pPr>
            <a:lvl5pPr marL="2057400" indent="-228600" algn="ctr">
              <a:defRPr sz="2400">
                <a:solidFill>
                  <a:schemeClr val="tx1"/>
                </a:solidFill>
                <a:latin typeface="Times" charset="0"/>
                <a:ea typeface="ＭＳ Ｐゴシック" charset="-128"/>
              </a:defRPr>
            </a:lvl5pPr>
            <a:lvl6pPr marL="2514600" indent="-228600" algn="ctr" eaLnBrk="0" fontAlgn="base" hangingPunct="0">
              <a:spcBef>
                <a:spcPct val="0"/>
              </a:spcBef>
              <a:spcAft>
                <a:spcPct val="0"/>
              </a:spcAft>
              <a:defRPr sz="2400">
                <a:solidFill>
                  <a:schemeClr val="tx1"/>
                </a:solidFill>
                <a:latin typeface="Times" charset="0"/>
                <a:ea typeface="ＭＳ Ｐゴシック" charset="-128"/>
              </a:defRPr>
            </a:lvl6pPr>
            <a:lvl7pPr marL="2971800" indent="-228600" algn="ctr" eaLnBrk="0" fontAlgn="base" hangingPunct="0">
              <a:spcBef>
                <a:spcPct val="0"/>
              </a:spcBef>
              <a:spcAft>
                <a:spcPct val="0"/>
              </a:spcAft>
              <a:defRPr sz="2400">
                <a:solidFill>
                  <a:schemeClr val="tx1"/>
                </a:solidFill>
                <a:latin typeface="Times" charset="0"/>
                <a:ea typeface="ＭＳ Ｐゴシック" charset="-128"/>
              </a:defRPr>
            </a:lvl7pPr>
            <a:lvl8pPr marL="3429000" indent="-228600" algn="ctr" eaLnBrk="0" fontAlgn="base" hangingPunct="0">
              <a:spcBef>
                <a:spcPct val="0"/>
              </a:spcBef>
              <a:spcAft>
                <a:spcPct val="0"/>
              </a:spcAft>
              <a:defRPr sz="2400">
                <a:solidFill>
                  <a:schemeClr val="tx1"/>
                </a:solidFill>
                <a:latin typeface="Times" charset="0"/>
                <a:ea typeface="ＭＳ Ｐゴシック" charset="-128"/>
              </a:defRPr>
            </a:lvl8pPr>
            <a:lvl9pPr marL="3886200" indent="-228600" algn="ctr" eaLnBrk="0" fontAlgn="base" hangingPunct="0">
              <a:spcBef>
                <a:spcPct val="0"/>
              </a:spcBef>
              <a:spcAft>
                <a:spcPct val="0"/>
              </a:spcAft>
              <a:defRPr sz="2400">
                <a:solidFill>
                  <a:schemeClr val="tx1"/>
                </a:solidFill>
                <a:latin typeface="Times" charset="0"/>
                <a:ea typeface="ＭＳ Ｐゴシック" charset="-128"/>
              </a:defRPr>
            </a:lvl9pPr>
          </a:lstStyle>
          <a:p>
            <a:pPr algn="l">
              <a:defRPr/>
            </a:pPr>
            <a:r>
              <a:rPr lang="es-ES_tradnl" altLang="x-none" sz="2000" i="1" cap="small" dirty="0">
                <a:latin typeface="Arial" charset="0"/>
              </a:rPr>
              <a:t> </a:t>
            </a:r>
            <a:r>
              <a:rPr lang="es-ES_tradnl" altLang="x-none" sz="2000" i="1" cap="small" dirty="0" err="1">
                <a:latin typeface="Arial" charset="0"/>
              </a:rPr>
              <a:t>Gregor</a:t>
            </a:r>
            <a:r>
              <a:rPr lang="es-ES_tradnl" altLang="x-none" sz="2000" i="1" cap="small" dirty="0">
                <a:latin typeface="Arial" charset="0"/>
              </a:rPr>
              <a:t> </a:t>
            </a:r>
            <a:r>
              <a:rPr lang="es-ES_tradnl" altLang="x-none" sz="2000" i="1" cap="small" dirty="0" err="1">
                <a:latin typeface="Arial" charset="0"/>
              </a:rPr>
              <a:t>mendel</a:t>
            </a:r>
            <a:r>
              <a:rPr lang="es-ES_tradnl" altLang="x-none" sz="2000" i="1" cap="small" dirty="0">
                <a:latin typeface="Arial" charset="0"/>
              </a:rPr>
              <a:t> (1822-1884)</a:t>
            </a:r>
            <a:endParaRPr lang="es-ES_tradnl" altLang="x-none" sz="2000" i="1" cap="small" dirty="0"/>
          </a:p>
        </p:txBody>
      </p:sp>
      <p:pic>
        <p:nvPicPr>
          <p:cNvPr id="61443" name="Picture 6" descr="Mendel.jpg">
            <a:extLst>
              <a:ext uri="{FF2B5EF4-FFF2-40B4-BE49-F238E27FC236}">
                <a16:creationId xmlns:a16="http://schemas.microsoft.com/office/drawing/2014/main" id="{FDEE4E54-E07F-C040-AAE5-277F894238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69000" y="638175"/>
            <a:ext cx="17430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Pisum_sativum.png">
            <a:extLst>
              <a:ext uri="{FF2B5EF4-FFF2-40B4-BE49-F238E27FC236}">
                <a16:creationId xmlns:a16="http://schemas.microsoft.com/office/drawing/2014/main" id="{96BFDEAB-F70A-2D44-B160-B9B85ECFAF0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3498" y="1157845"/>
            <a:ext cx="3352800" cy="514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7" name="TextBox 18">
            <a:extLst>
              <a:ext uri="{FF2B5EF4-FFF2-40B4-BE49-F238E27FC236}">
                <a16:creationId xmlns:a16="http://schemas.microsoft.com/office/drawing/2014/main" id="{5A574427-B007-A840-B295-6F6821824309}"/>
              </a:ext>
            </a:extLst>
          </p:cNvPr>
          <p:cNvSpPr txBox="1">
            <a:spLocks noChangeArrowheads="1"/>
          </p:cNvSpPr>
          <p:nvPr/>
        </p:nvSpPr>
        <p:spPr bwMode="auto">
          <a:xfrm>
            <a:off x="3860762" y="1884365"/>
            <a:ext cx="3582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spcAft>
                <a:spcPts val="600"/>
              </a:spcAft>
              <a:buNone/>
            </a:pPr>
            <a:endParaRPr lang="en-GB" altLang="de-DE" sz="1800" dirty="0">
              <a:latin typeface="Arial" panose="020B0604020202020204" pitchFamily="34" charset="0"/>
            </a:endParaRPr>
          </a:p>
        </p:txBody>
      </p:sp>
      <p:sp>
        <p:nvSpPr>
          <p:cNvPr id="3" name="TextBox 2">
            <a:extLst>
              <a:ext uri="{FF2B5EF4-FFF2-40B4-BE49-F238E27FC236}">
                <a16:creationId xmlns:a16="http://schemas.microsoft.com/office/drawing/2014/main" id="{2EC4CE1D-C123-7D41-A7E6-98556B435DD8}"/>
              </a:ext>
            </a:extLst>
          </p:cNvPr>
          <p:cNvSpPr txBox="1"/>
          <p:nvPr/>
        </p:nvSpPr>
        <p:spPr>
          <a:xfrm>
            <a:off x="4225091" y="2411713"/>
            <a:ext cx="5335115" cy="369332"/>
          </a:xfrm>
          <a:prstGeom prst="rect">
            <a:avLst/>
          </a:prstGeom>
          <a:noFill/>
        </p:spPr>
        <p:txBody>
          <a:bodyPr wrap="none" rtlCol="0">
            <a:spAutoFit/>
          </a:bodyPr>
          <a:lstStyle/>
          <a:p>
            <a:r>
              <a:rPr lang="en-DE" dirty="0"/>
              <a:t>Common thought at the time was blending inheritance</a:t>
            </a:r>
          </a:p>
        </p:txBody>
      </p:sp>
      <p:sp>
        <p:nvSpPr>
          <p:cNvPr id="20" name="Rectangle 19">
            <a:extLst>
              <a:ext uri="{FF2B5EF4-FFF2-40B4-BE49-F238E27FC236}">
                <a16:creationId xmlns:a16="http://schemas.microsoft.com/office/drawing/2014/main" id="{BA74C6CE-3048-854F-98D1-D86A91C96B1C}"/>
              </a:ext>
            </a:extLst>
          </p:cNvPr>
          <p:cNvSpPr/>
          <p:nvPr/>
        </p:nvSpPr>
        <p:spPr>
          <a:xfrm>
            <a:off x="6096000" y="3200400"/>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1" name="Straight Connector 20">
            <a:extLst>
              <a:ext uri="{FF2B5EF4-FFF2-40B4-BE49-F238E27FC236}">
                <a16:creationId xmlns:a16="http://schemas.microsoft.com/office/drawing/2014/main" id="{950FBB37-CE31-4344-8B84-1BAB3FBF51B1}"/>
              </a:ext>
            </a:extLst>
          </p:cNvPr>
          <p:cNvCxnSpPr>
            <a:cxnSpLocks/>
            <a:stCxn id="20" idx="3"/>
          </p:cNvCxnSpPr>
          <p:nvPr/>
        </p:nvCxnSpPr>
        <p:spPr>
          <a:xfrm>
            <a:off x="6631258" y="3468029"/>
            <a:ext cx="110516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C57ACDE1-8F99-AE47-84F7-74A535DDB032}"/>
              </a:ext>
            </a:extLst>
          </p:cNvPr>
          <p:cNvCxnSpPr>
            <a:cxnSpLocks/>
          </p:cNvCxnSpPr>
          <p:nvPr/>
        </p:nvCxnSpPr>
        <p:spPr>
          <a:xfrm>
            <a:off x="7163864" y="3468029"/>
            <a:ext cx="0" cy="784303"/>
          </a:xfrm>
          <a:prstGeom prst="line">
            <a:avLst/>
          </a:prstGeom>
          <a:ln w="28575"/>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3439B0C3-A31E-8C43-8A88-8C1AF3F5D496}"/>
              </a:ext>
            </a:extLst>
          </p:cNvPr>
          <p:cNvSpPr/>
          <p:nvPr/>
        </p:nvSpPr>
        <p:spPr>
          <a:xfrm>
            <a:off x="7696471" y="3200400"/>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Triangle 23">
            <a:extLst>
              <a:ext uri="{FF2B5EF4-FFF2-40B4-BE49-F238E27FC236}">
                <a16:creationId xmlns:a16="http://schemas.microsoft.com/office/drawing/2014/main" id="{2DA1AB5A-FA48-8348-8ADC-C863B6B688BE}"/>
              </a:ext>
            </a:extLst>
          </p:cNvPr>
          <p:cNvSpPr/>
          <p:nvPr/>
        </p:nvSpPr>
        <p:spPr>
          <a:xfrm>
            <a:off x="6853414" y="4076956"/>
            <a:ext cx="620900" cy="535258"/>
          </a:xfrm>
          <a:prstGeom prst="triangl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8">
            <a:extLst>
              <a:ext uri="{FF2B5EF4-FFF2-40B4-BE49-F238E27FC236}">
                <a16:creationId xmlns:a16="http://schemas.microsoft.com/office/drawing/2014/main" id="{77F5E310-6894-F948-BC9B-D404EECBE569}"/>
              </a:ext>
            </a:extLst>
          </p:cNvPr>
          <p:cNvSpPr txBox="1">
            <a:spLocks noChangeArrowheads="1"/>
          </p:cNvSpPr>
          <p:nvPr/>
        </p:nvSpPr>
        <p:spPr bwMode="auto">
          <a:xfrm>
            <a:off x="514814" y="533052"/>
            <a:ext cx="52578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600"/>
              </a:spcAft>
              <a:buNone/>
            </a:pPr>
            <a:r>
              <a:rPr lang="en-GB" altLang="de-DE" sz="1800" dirty="0">
                <a:latin typeface="Arial" panose="020B0604020202020204" pitchFamily="34" charset="0"/>
              </a:rPr>
              <a:t>Pea coat colour (actually yellow/green…)</a:t>
            </a:r>
          </a:p>
          <a:p>
            <a:pPr>
              <a:spcBef>
                <a:spcPct val="0"/>
              </a:spcBef>
              <a:spcAft>
                <a:spcPts val="600"/>
              </a:spcAft>
              <a:buNone/>
            </a:pPr>
            <a:r>
              <a:rPr lang="en-GB" altLang="de-DE" sz="1800" dirty="0">
                <a:latin typeface="Arial" panose="020B0604020202020204" pitchFamily="34" charset="0"/>
              </a:rPr>
              <a:t>Crosses between 'pure' breeding lines</a:t>
            </a:r>
          </a:p>
        </p:txBody>
      </p:sp>
      <p:sp>
        <p:nvSpPr>
          <p:cNvPr id="14" name="Rectangle 13">
            <a:extLst>
              <a:ext uri="{FF2B5EF4-FFF2-40B4-BE49-F238E27FC236}">
                <a16:creationId xmlns:a16="http://schemas.microsoft.com/office/drawing/2014/main" id="{CFAB9C32-4D18-8343-B704-76919B6A4D2E}"/>
              </a:ext>
            </a:extLst>
          </p:cNvPr>
          <p:cNvSpPr/>
          <p:nvPr/>
        </p:nvSpPr>
        <p:spPr>
          <a:xfrm>
            <a:off x="1561171" y="1873405"/>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5" name="Straight Connector 14">
            <a:extLst>
              <a:ext uri="{FF2B5EF4-FFF2-40B4-BE49-F238E27FC236}">
                <a16:creationId xmlns:a16="http://schemas.microsoft.com/office/drawing/2014/main" id="{538B9487-862C-3541-BE1A-ECD0D2364982}"/>
              </a:ext>
            </a:extLst>
          </p:cNvPr>
          <p:cNvCxnSpPr>
            <a:cxnSpLocks/>
            <a:stCxn id="14" idx="3"/>
          </p:cNvCxnSpPr>
          <p:nvPr/>
        </p:nvCxnSpPr>
        <p:spPr>
          <a:xfrm>
            <a:off x="2096429" y="2141034"/>
            <a:ext cx="110516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BFF6277E-EF8E-0443-93D6-E3AD49E8748C}"/>
              </a:ext>
            </a:extLst>
          </p:cNvPr>
          <p:cNvCxnSpPr>
            <a:cxnSpLocks/>
          </p:cNvCxnSpPr>
          <p:nvPr/>
        </p:nvCxnSpPr>
        <p:spPr>
          <a:xfrm>
            <a:off x="2629035" y="2141034"/>
            <a:ext cx="0" cy="784303"/>
          </a:xfrm>
          <a:prstGeom prst="line">
            <a:avLst/>
          </a:prstGeom>
          <a:ln w="28575"/>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535BB5C3-3600-6147-981B-2BCBFB35D883}"/>
              </a:ext>
            </a:extLst>
          </p:cNvPr>
          <p:cNvSpPr/>
          <p:nvPr/>
        </p:nvSpPr>
        <p:spPr>
          <a:xfrm>
            <a:off x="3161642" y="1873405"/>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3" name="Group 2">
            <a:extLst>
              <a:ext uri="{FF2B5EF4-FFF2-40B4-BE49-F238E27FC236}">
                <a16:creationId xmlns:a16="http://schemas.microsoft.com/office/drawing/2014/main" id="{608BEC21-7627-EC43-8469-60D24D5D709A}"/>
              </a:ext>
            </a:extLst>
          </p:cNvPr>
          <p:cNvGrpSpPr/>
          <p:nvPr/>
        </p:nvGrpSpPr>
        <p:grpSpPr>
          <a:xfrm>
            <a:off x="1318897" y="2914186"/>
            <a:ext cx="2687911" cy="899532"/>
            <a:chOff x="1318897" y="2914186"/>
            <a:chExt cx="2687911" cy="899532"/>
          </a:xfrm>
        </p:grpSpPr>
        <p:cxnSp>
          <p:nvCxnSpPr>
            <p:cNvPr id="19" name="Straight Connector 18">
              <a:extLst>
                <a:ext uri="{FF2B5EF4-FFF2-40B4-BE49-F238E27FC236}">
                  <a16:creationId xmlns:a16="http://schemas.microsoft.com/office/drawing/2014/main" id="{1AD70DFA-7F48-3543-9A0A-4F6B06520D7B}"/>
                </a:ext>
              </a:extLst>
            </p:cNvPr>
            <p:cNvCxnSpPr>
              <a:cxnSpLocks/>
            </p:cNvCxnSpPr>
            <p:nvPr/>
          </p:nvCxnSpPr>
          <p:spPr>
            <a:xfrm>
              <a:off x="1561171" y="2925337"/>
              <a:ext cx="21817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8844F88C-23E7-6842-B9FE-743FCA47574E}"/>
                </a:ext>
              </a:extLst>
            </p:cNvPr>
            <p:cNvCxnSpPr>
              <a:cxnSpLocks/>
            </p:cNvCxnSpPr>
            <p:nvPr/>
          </p:nvCxnSpPr>
          <p:spPr>
            <a:xfrm>
              <a:off x="1561171" y="2914186"/>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9E8F3E7-1CFA-024E-BEF5-6FB9C94590E6}"/>
                </a:ext>
              </a:extLst>
            </p:cNvPr>
            <p:cNvCxnSpPr>
              <a:cxnSpLocks/>
            </p:cNvCxnSpPr>
            <p:nvPr/>
          </p:nvCxnSpPr>
          <p:spPr>
            <a:xfrm>
              <a:off x="3739179" y="2914186"/>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B1029B5-56EA-7444-ACF7-545194B4684E}"/>
                </a:ext>
              </a:extLst>
            </p:cNvPr>
            <p:cNvCxnSpPr>
              <a:cxnSpLocks/>
            </p:cNvCxnSpPr>
            <p:nvPr/>
          </p:nvCxnSpPr>
          <p:spPr>
            <a:xfrm>
              <a:off x="3067781" y="2925337"/>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77F25A75-8633-E346-A4BE-E41CBA037228}"/>
                </a:ext>
              </a:extLst>
            </p:cNvPr>
            <p:cNvCxnSpPr>
              <a:cxnSpLocks/>
            </p:cNvCxnSpPr>
            <p:nvPr/>
          </p:nvCxnSpPr>
          <p:spPr>
            <a:xfrm>
              <a:off x="2294630" y="2925337"/>
              <a:ext cx="0" cy="375424"/>
            </a:xfrm>
            <a:prstGeom prst="line">
              <a:avLst/>
            </a:prstGeom>
            <a:ln w="28575"/>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066AB2A5-AA81-944C-828F-CA7CCF74EB82}"/>
                </a:ext>
              </a:extLst>
            </p:cNvPr>
            <p:cNvSpPr/>
            <p:nvPr/>
          </p:nvSpPr>
          <p:spPr>
            <a:xfrm>
              <a:off x="2045522" y="3271026"/>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25">
              <a:extLst>
                <a:ext uri="{FF2B5EF4-FFF2-40B4-BE49-F238E27FC236}">
                  <a16:creationId xmlns:a16="http://schemas.microsoft.com/office/drawing/2014/main" id="{1A7D3F4B-FD02-3D4D-A39F-27A62B134548}"/>
                </a:ext>
              </a:extLst>
            </p:cNvPr>
            <p:cNvSpPr/>
            <p:nvPr/>
          </p:nvSpPr>
          <p:spPr>
            <a:xfrm>
              <a:off x="2800152" y="3278460"/>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23">
              <a:extLst>
                <a:ext uri="{FF2B5EF4-FFF2-40B4-BE49-F238E27FC236}">
                  <a16:creationId xmlns:a16="http://schemas.microsoft.com/office/drawing/2014/main" id="{A52558FD-C47F-D34D-9B29-928582D4837D}"/>
                </a:ext>
              </a:extLst>
            </p:cNvPr>
            <p:cNvSpPr/>
            <p:nvPr/>
          </p:nvSpPr>
          <p:spPr>
            <a:xfrm>
              <a:off x="1318897" y="3271026"/>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ectangle 26">
              <a:extLst>
                <a:ext uri="{FF2B5EF4-FFF2-40B4-BE49-F238E27FC236}">
                  <a16:creationId xmlns:a16="http://schemas.microsoft.com/office/drawing/2014/main" id="{38BEB740-0A1B-D54C-893F-FCE7E5C6B3B0}"/>
                </a:ext>
              </a:extLst>
            </p:cNvPr>
            <p:cNvSpPr/>
            <p:nvPr/>
          </p:nvSpPr>
          <p:spPr>
            <a:xfrm>
              <a:off x="3471550" y="3271026"/>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4" name="Group 3">
            <a:extLst>
              <a:ext uri="{FF2B5EF4-FFF2-40B4-BE49-F238E27FC236}">
                <a16:creationId xmlns:a16="http://schemas.microsoft.com/office/drawing/2014/main" id="{22303E5F-DED4-D541-9DD1-61152B4C18F6}"/>
              </a:ext>
            </a:extLst>
          </p:cNvPr>
          <p:cNvGrpSpPr/>
          <p:nvPr/>
        </p:nvGrpSpPr>
        <p:grpSpPr>
          <a:xfrm>
            <a:off x="1315116" y="3783983"/>
            <a:ext cx="2691692" cy="1575108"/>
            <a:chOff x="1315116" y="3783983"/>
            <a:chExt cx="2691692" cy="1575108"/>
          </a:xfrm>
        </p:grpSpPr>
        <p:cxnSp>
          <p:nvCxnSpPr>
            <p:cNvPr id="29" name="Straight Connector 28">
              <a:extLst>
                <a:ext uri="{FF2B5EF4-FFF2-40B4-BE49-F238E27FC236}">
                  <a16:creationId xmlns:a16="http://schemas.microsoft.com/office/drawing/2014/main" id="{26338F7E-923F-894A-A428-E3AF758FEE6E}"/>
                </a:ext>
              </a:extLst>
            </p:cNvPr>
            <p:cNvCxnSpPr>
              <a:cxnSpLocks/>
            </p:cNvCxnSpPr>
            <p:nvPr/>
          </p:nvCxnSpPr>
          <p:spPr>
            <a:xfrm>
              <a:off x="1561171" y="4151971"/>
              <a:ext cx="21817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D931FE2-0C0A-6B4E-92BA-F55B2C1793E7}"/>
                </a:ext>
              </a:extLst>
            </p:cNvPr>
            <p:cNvCxnSpPr>
              <a:cxnSpLocks/>
            </p:cNvCxnSpPr>
            <p:nvPr/>
          </p:nvCxnSpPr>
          <p:spPr>
            <a:xfrm>
              <a:off x="1561171" y="3783984"/>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32FEA539-E07F-FB47-9F62-5202A6B7235D}"/>
                </a:ext>
              </a:extLst>
            </p:cNvPr>
            <p:cNvCxnSpPr>
              <a:cxnSpLocks/>
            </p:cNvCxnSpPr>
            <p:nvPr/>
          </p:nvCxnSpPr>
          <p:spPr>
            <a:xfrm>
              <a:off x="3739179" y="3783983"/>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00373A3E-B3E2-CB48-9CD1-9E6A13294FD5}"/>
                </a:ext>
              </a:extLst>
            </p:cNvPr>
            <p:cNvCxnSpPr>
              <a:cxnSpLocks/>
            </p:cNvCxnSpPr>
            <p:nvPr/>
          </p:nvCxnSpPr>
          <p:spPr>
            <a:xfrm>
              <a:off x="2665076" y="4151971"/>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3FABE97E-2BC7-F047-86F8-04A0C2427236}"/>
                </a:ext>
              </a:extLst>
            </p:cNvPr>
            <p:cNvCxnSpPr>
              <a:cxnSpLocks/>
            </p:cNvCxnSpPr>
            <p:nvPr/>
          </p:nvCxnSpPr>
          <p:spPr>
            <a:xfrm>
              <a:off x="1557454" y="4518101"/>
              <a:ext cx="21817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AB2DAE4B-F7F7-9846-B3D5-AC8B4CA3B7BE}"/>
                </a:ext>
              </a:extLst>
            </p:cNvPr>
            <p:cNvCxnSpPr>
              <a:cxnSpLocks/>
            </p:cNvCxnSpPr>
            <p:nvPr/>
          </p:nvCxnSpPr>
          <p:spPr>
            <a:xfrm>
              <a:off x="1557390" y="4505093"/>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30E41ECB-019A-0F4B-A263-391A83FBDD97}"/>
                </a:ext>
              </a:extLst>
            </p:cNvPr>
            <p:cNvCxnSpPr>
              <a:cxnSpLocks/>
            </p:cNvCxnSpPr>
            <p:nvPr/>
          </p:nvCxnSpPr>
          <p:spPr>
            <a:xfrm>
              <a:off x="3735398" y="4505093"/>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03FBBA1-8333-3747-B0E4-1CE9D0136C94}"/>
                </a:ext>
              </a:extLst>
            </p:cNvPr>
            <p:cNvCxnSpPr>
              <a:cxnSpLocks/>
            </p:cNvCxnSpPr>
            <p:nvPr/>
          </p:nvCxnSpPr>
          <p:spPr>
            <a:xfrm>
              <a:off x="3064000" y="4516244"/>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20125303-5677-E044-BE8C-95CAF4E81B8C}"/>
                </a:ext>
              </a:extLst>
            </p:cNvPr>
            <p:cNvCxnSpPr>
              <a:cxnSpLocks/>
            </p:cNvCxnSpPr>
            <p:nvPr/>
          </p:nvCxnSpPr>
          <p:spPr>
            <a:xfrm>
              <a:off x="2290849" y="4516244"/>
              <a:ext cx="0" cy="375424"/>
            </a:xfrm>
            <a:prstGeom prst="line">
              <a:avLst/>
            </a:prstGeom>
            <a:ln w="28575"/>
          </p:spPr>
          <p:style>
            <a:lnRef idx="1">
              <a:schemeClr val="dk1"/>
            </a:lnRef>
            <a:fillRef idx="0">
              <a:schemeClr val="dk1"/>
            </a:fillRef>
            <a:effectRef idx="0">
              <a:schemeClr val="dk1"/>
            </a:effectRef>
            <a:fontRef idx="minor">
              <a:schemeClr val="tx1"/>
            </a:fontRef>
          </p:style>
        </p:cxnSp>
        <p:sp>
          <p:nvSpPr>
            <p:cNvPr id="40" name="Rectangle 39">
              <a:extLst>
                <a:ext uri="{FF2B5EF4-FFF2-40B4-BE49-F238E27FC236}">
                  <a16:creationId xmlns:a16="http://schemas.microsoft.com/office/drawing/2014/main" id="{0DC0F7CF-1733-3543-88B6-82DFF57F6AEA}"/>
                </a:ext>
              </a:extLst>
            </p:cNvPr>
            <p:cNvSpPr/>
            <p:nvPr/>
          </p:nvSpPr>
          <p:spPr>
            <a:xfrm>
              <a:off x="2041741" y="4801531"/>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1" name="Rectangle 40">
              <a:extLst>
                <a:ext uri="{FF2B5EF4-FFF2-40B4-BE49-F238E27FC236}">
                  <a16:creationId xmlns:a16="http://schemas.microsoft.com/office/drawing/2014/main" id="{7ACF5A24-73DD-BC4E-9521-D0D84C3821A3}"/>
                </a:ext>
              </a:extLst>
            </p:cNvPr>
            <p:cNvSpPr/>
            <p:nvPr/>
          </p:nvSpPr>
          <p:spPr>
            <a:xfrm>
              <a:off x="2796371" y="4808965"/>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63051E3D-C3F6-0B41-A2CC-6053FFCB42DC}"/>
                </a:ext>
              </a:extLst>
            </p:cNvPr>
            <p:cNvSpPr/>
            <p:nvPr/>
          </p:nvSpPr>
          <p:spPr>
            <a:xfrm>
              <a:off x="1315116" y="4801531"/>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Oval 42">
              <a:extLst>
                <a:ext uri="{FF2B5EF4-FFF2-40B4-BE49-F238E27FC236}">
                  <a16:creationId xmlns:a16="http://schemas.microsoft.com/office/drawing/2014/main" id="{6A6573F2-64BF-064F-944E-B9464D533C56}"/>
                </a:ext>
              </a:extLst>
            </p:cNvPr>
            <p:cNvSpPr/>
            <p:nvPr/>
          </p:nvSpPr>
          <p:spPr>
            <a:xfrm>
              <a:off x="3471550" y="4823833"/>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5" name="TextBox 4">
            <a:extLst>
              <a:ext uri="{FF2B5EF4-FFF2-40B4-BE49-F238E27FC236}">
                <a16:creationId xmlns:a16="http://schemas.microsoft.com/office/drawing/2014/main" id="{BB65D2C1-ED8C-6846-B68A-3CF2803F2F73}"/>
              </a:ext>
            </a:extLst>
          </p:cNvPr>
          <p:cNvSpPr txBox="1"/>
          <p:nvPr/>
        </p:nvSpPr>
        <p:spPr>
          <a:xfrm>
            <a:off x="243895" y="1894657"/>
            <a:ext cx="887935" cy="369332"/>
          </a:xfrm>
          <a:prstGeom prst="rect">
            <a:avLst/>
          </a:prstGeom>
          <a:noFill/>
        </p:spPr>
        <p:txBody>
          <a:bodyPr wrap="none" rtlCol="0">
            <a:spAutoFit/>
          </a:bodyPr>
          <a:lstStyle/>
          <a:p>
            <a:r>
              <a:rPr lang="en-DE" dirty="0"/>
              <a:t>Parents</a:t>
            </a:r>
          </a:p>
        </p:txBody>
      </p:sp>
      <p:sp>
        <p:nvSpPr>
          <p:cNvPr id="45" name="TextBox 44">
            <a:extLst>
              <a:ext uri="{FF2B5EF4-FFF2-40B4-BE49-F238E27FC236}">
                <a16:creationId xmlns:a16="http://schemas.microsoft.com/office/drawing/2014/main" id="{F5FB3CA4-374E-7E4E-9BD0-CDDD3D0797AF}"/>
              </a:ext>
            </a:extLst>
          </p:cNvPr>
          <p:cNvSpPr txBox="1"/>
          <p:nvPr/>
        </p:nvSpPr>
        <p:spPr>
          <a:xfrm>
            <a:off x="484120" y="3392349"/>
            <a:ext cx="407484" cy="369332"/>
          </a:xfrm>
          <a:prstGeom prst="rect">
            <a:avLst/>
          </a:prstGeom>
          <a:noFill/>
        </p:spPr>
        <p:txBody>
          <a:bodyPr wrap="none" rtlCol="0">
            <a:spAutoFit/>
          </a:bodyPr>
          <a:lstStyle/>
          <a:p>
            <a:r>
              <a:rPr lang="en-DE" dirty="0"/>
              <a:t>F1</a:t>
            </a:r>
          </a:p>
        </p:txBody>
      </p:sp>
      <p:sp>
        <p:nvSpPr>
          <p:cNvPr id="46" name="TextBox 45">
            <a:extLst>
              <a:ext uri="{FF2B5EF4-FFF2-40B4-BE49-F238E27FC236}">
                <a16:creationId xmlns:a16="http://schemas.microsoft.com/office/drawing/2014/main" id="{8F019D91-76E9-FB45-934B-F3A948A19BF0}"/>
              </a:ext>
            </a:extLst>
          </p:cNvPr>
          <p:cNvSpPr txBox="1"/>
          <p:nvPr/>
        </p:nvSpPr>
        <p:spPr>
          <a:xfrm>
            <a:off x="503863" y="4906796"/>
            <a:ext cx="407484" cy="369332"/>
          </a:xfrm>
          <a:prstGeom prst="rect">
            <a:avLst/>
          </a:prstGeom>
          <a:noFill/>
        </p:spPr>
        <p:txBody>
          <a:bodyPr wrap="none" rtlCol="0">
            <a:spAutoFit/>
          </a:bodyPr>
          <a:lstStyle/>
          <a:p>
            <a:r>
              <a:rPr lang="en-DE" dirty="0"/>
              <a:t>F2</a:t>
            </a:r>
          </a:p>
        </p:txBody>
      </p:sp>
      <p:sp>
        <p:nvSpPr>
          <p:cNvPr id="109" name="Rectangle 108">
            <a:extLst>
              <a:ext uri="{FF2B5EF4-FFF2-40B4-BE49-F238E27FC236}">
                <a16:creationId xmlns:a16="http://schemas.microsoft.com/office/drawing/2014/main" id="{72402814-7F08-C74B-94D9-F2D6A9C0E030}"/>
              </a:ext>
            </a:extLst>
          </p:cNvPr>
          <p:cNvSpPr/>
          <p:nvPr/>
        </p:nvSpPr>
        <p:spPr>
          <a:xfrm>
            <a:off x="5182983" y="265423"/>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0" name="Straight Connector 109">
            <a:extLst>
              <a:ext uri="{FF2B5EF4-FFF2-40B4-BE49-F238E27FC236}">
                <a16:creationId xmlns:a16="http://schemas.microsoft.com/office/drawing/2014/main" id="{1BE9A374-5BBA-794B-9469-C73582178195}"/>
              </a:ext>
            </a:extLst>
          </p:cNvPr>
          <p:cNvCxnSpPr>
            <a:cxnSpLocks/>
            <a:stCxn id="109" idx="3"/>
          </p:cNvCxnSpPr>
          <p:nvPr/>
        </p:nvCxnSpPr>
        <p:spPr>
          <a:xfrm>
            <a:off x="5718241" y="533052"/>
            <a:ext cx="110516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EF88B49C-BF7A-C549-A040-0DD834C7EC0F}"/>
              </a:ext>
            </a:extLst>
          </p:cNvPr>
          <p:cNvCxnSpPr>
            <a:cxnSpLocks/>
          </p:cNvCxnSpPr>
          <p:nvPr/>
        </p:nvCxnSpPr>
        <p:spPr>
          <a:xfrm>
            <a:off x="6250847" y="533052"/>
            <a:ext cx="0" cy="784303"/>
          </a:xfrm>
          <a:prstGeom prst="line">
            <a:avLst/>
          </a:prstGeom>
          <a:ln w="28575"/>
        </p:spPr>
        <p:style>
          <a:lnRef idx="1">
            <a:schemeClr val="dk1"/>
          </a:lnRef>
          <a:fillRef idx="0">
            <a:schemeClr val="dk1"/>
          </a:fillRef>
          <a:effectRef idx="0">
            <a:schemeClr val="dk1"/>
          </a:effectRef>
          <a:fontRef idx="minor">
            <a:schemeClr val="tx1"/>
          </a:fontRef>
        </p:style>
      </p:cxnSp>
      <p:sp>
        <p:nvSpPr>
          <p:cNvPr id="112" name="Oval 111">
            <a:extLst>
              <a:ext uri="{FF2B5EF4-FFF2-40B4-BE49-F238E27FC236}">
                <a16:creationId xmlns:a16="http://schemas.microsoft.com/office/drawing/2014/main" id="{E7B55014-9800-664E-B13B-9B9202971868}"/>
              </a:ext>
            </a:extLst>
          </p:cNvPr>
          <p:cNvSpPr/>
          <p:nvPr/>
        </p:nvSpPr>
        <p:spPr>
          <a:xfrm>
            <a:off x="6783454" y="265423"/>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3" name="Triangle 112">
            <a:extLst>
              <a:ext uri="{FF2B5EF4-FFF2-40B4-BE49-F238E27FC236}">
                <a16:creationId xmlns:a16="http://schemas.microsoft.com/office/drawing/2014/main" id="{E6FDE58E-0E0D-5042-8593-5B32128DD9E2}"/>
              </a:ext>
            </a:extLst>
          </p:cNvPr>
          <p:cNvSpPr/>
          <p:nvPr/>
        </p:nvSpPr>
        <p:spPr>
          <a:xfrm>
            <a:off x="5940397" y="1141979"/>
            <a:ext cx="620900" cy="535258"/>
          </a:xfrm>
          <a:prstGeom prst="triangl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4830" name="TextBox 34829">
            <a:extLst>
              <a:ext uri="{FF2B5EF4-FFF2-40B4-BE49-F238E27FC236}">
                <a16:creationId xmlns:a16="http://schemas.microsoft.com/office/drawing/2014/main" id="{50ABBA61-0284-8B44-9B20-7E5056CAD857}"/>
              </a:ext>
            </a:extLst>
          </p:cNvPr>
          <p:cNvSpPr txBox="1"/>
          <p:nvPr/>
        </p:nvSpPr>
        <p:spPr>
          <a:xfrm>
            <a:off x="4566717" y="6063338"/>
            <a:ext cx="2455993" cy="523220"/>
          </a:xfrm>
          <a:prstGeom prst="rect">
            <a:avLst/>
          </a:prstGeom>
          <a:noFill/>
        </p:spPr>
        <p:txBody>
          <a:bodyPr wrap="none" rtlCol="0">
            <a:spAutoFit/>
          </a:bodyPr>
          <a:lstStyle/>
          <a:p>
            <a:r>
              <a:rPr lang="en-DE" sz="2800" dirty="0"/>
              <a:t>~30,000 plants!</a:t>
            </a:r>
          </a:p>
        </p:txBody>
      </p:sp>
    </p:spTree>
    <p:extLst>
      <p:ext uri="{BB962C8B-B14F-4D97-AF65-F5344CB8AC3E}">
        <p14:creationId xmlns:p14="http://schemas.microsoft.com/office/powerpoint/2010/main" val="30615056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45" grpId="0"/>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8">
            <a:extLst>
              <a:ext uri="{FF2B5EF4-FFF2-40B4-BE49-F238E27FC236}">
                <a16:creationId xmlns:a16="http://schemas.microsoft.com/office/drawing/2014/main" id="{77F5E310-6894-F948-BC9B-D404EECBE569}"/>
              </a:ext>
            </a:extLst>
          </p:cNvPr>
          <p:cNvSpPr txBox="1">
            <a:spLocks noChangeArrowheads="1"/>
          </p:cNvSpPr>
          <p:nvPr/>
        </p:nvSpPr>
        <p:spPr bwMode="auto">
          <a:xfrm>
            <a:off x="514814" y="533052"/>
            <a:ext cx="52578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600"/>
              </a:spcAft>
              <a:buNone/>
            </a:pPr>
            <a:r>
              <a:rPr lang="en-GB" altLang="de-DE" sz="1800" dirty="0">
                <a:latin typeface="Arial" panose="020B0604020202020204" pitchFamily="34" charset="0"/>
              </a:rPr>
              <a:t>Pea coat colour (actually yellow/green…)</a:t>
            </a:r>
          </a:p>
          <a:p>
            <a:pPr>
              <a:spcBef>
                <a:spcPct val="0"/>
              </a:spcBef>
              <a:spcAft>
                <a:spcPts val="600"/>
              </a:spcAft>
              <a:buNone/>
            </a:pPr>
            <a:r>
              <a:rPr lang="en-GB" altLang="de-DE" sz="1800" dirty="0">
                <a:latin typeface="Arial" panose="020B0604020202020204" pitchFamily="34" charset="0"/>
              </a:rPr>
              <a:t>Crosses between 'pure' breeding lines</a:t>
            </a:r>
          </a:p>
        </p:txBody>
      </p:sp>
      <p:sp>
        <p:nvSpPr>
          <p:cNvPr id="109" name="Rectangle 108">
            <a:extLst>
              <a:ext uri="{FF2B5EF4-FFF2-40B4-BE49-F238E27FC236}">
                <a16:creationId xmlns:a16="http://schemas.microsoft.com/office/drawing/2014/main" id="{72402814-7F08-C74B-94D9-F2D6A9C0E030}"/>
              </a:ext>
            </a:extLst>
          </p:cNvPr>
          <p:cNvSpPr/>
          <p:nvPr/>
        </p:nvSpPr>
        <p:spPr>
          <a:xfrm>
            <a:off x="5182983" y="265423"/>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0" name="Straight Connector 109">
            <a:extLst>
              <a:ext uri="{FF2B5EF4-FFF2-40B4-BE49-F238E27FC236}">
                <a16:creationId xmlns:a16="http://schemas.microsoft.com/office/drawing/2014/main" id="{1BE9A374-5BBA-794B-9469-C73582178195}"/>
              </a:ext>
            </a:extLst>
          </p:cNvPr>
          <p:cNvCxnSpPr>
            <a:cxnSpLocks/>
            <a:stCxn id="109" idx="3"/>
          </p:cNvCxnSpPr>
          <p:nvPr/>
        </p:nvCxnSpPr>
        <p:spPr>
          <a:xfrm>
            <a:off x="5718241" y="533052"/>
            <a:ext cx="110516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EF88B49C-BF7A-C549-A040-0DD834C7EC0F}"/>
              </a:ext>
            </a:extLst>
          </p:cNvPr>
          <p:cNvCxnSpPr>
            <a:cxnSpLocks/>
          </p:cNvCxnSpPr>
          <p:nvPr/>
        </p:nvCxnSpPr>
        <p:spPr>
          <a:xfrm>
            <a:off x="6250847" y="533052"/>
            <a:ext cx="0" cy="784303"/>
          </a:xfrm>
          <a:prstGeom prst="line">
            <a:avLst/>
          </a:prstGeom>
          <a:ln w="28575"/>
        </p:spPr>
        <p:style>
          <a:lnRef idx="1">
            <a:schemeClr val="dk1"/>
          </a:lnRef>
          <a:fillRef idx="0">
            <a:schemeClr val="dk1"/>
          </a:fillRef>
          <a:effectRef idx="0">
            <a:schemeClr val="dk1"/>
          </a:effectRef>
          <a:fontRef idx="minor">
            <a:schemeClr val="tx1"/>
          </a:fontRef>
        </p:style>
      </p:cxnSp>
      <p:sp>
        <p:nvSpPr>
          <p:cNvPr id="112" name="Oval 111">
            <a:extLst>
              <a:ext uri="{FF2B5EF4-FFF2-40B4-BE49-F238E27FC236}">
                <a16:creationId xmlns:a16="http://schemas.microsoft.com/office/drawing/2014/main" id="{E7B55014-9800-664E-B13B-9B9202971868}"/>
              </a:ext>
            </a:extLst>
          </p:cNvPr>
          <p:cNvSpPr/>
          <p:nvPr/>
        </p:nvSpPr>
        <p:spPr>
          <a:xfrm>
            <a:off x="6783454" y="265423"/>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3" name="Triangle 112">
            <a:extLst>
              <a:ext uri="{FF2B5EF4-FFF2-40B4-BE49-F238E27FC236}">
                <a16:creationId xmlns:a16="http://schemas.microsoft.com/office/drawing/2014/main" id="{E6FDE58E-0E0D-5042-8593-5B32128DD9E2}"/>
              </a:ext>
            </a:extLst>
          </p:cNvPr>
          <p:cNvSpPr/>
          <p:nvPr/>
        </p:nvSpPr>
        <p:spPr>
          <a:xfrm>
            <a:off x="5940397" y="1141979"/>
            <a:ext cx="620900" cy="535258"/>
          </a:xfrm>
          <a:prstGeom prst="triangl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34830" name="TextBox 34829">
            <a:extLst>
              <a:ext uri="{FF2B5EF4-FFF2-40B4-BE49-F238E27FC236}">
                <a16:creationId xmlns:a16="http://schemas.microsoft.com/office/drawing/2014/main" id="{50ABBA61-0284-8B44-9B20-7E5056CAD857}"/>
              </a:ext>
            </a:extLst>
          </p:cNvPr>
          <p:cNvSpPr txBox="1"/>
          <p:nvPr/>
        </p:nvSpPr>
        <p:spPr>
          <a:xfrm>
            <a:off x="4566717" y="6063338"/>
            <a:ext cx="2455993" cy="523220"/>
          </a:xfrm>
          <a:prstGeom prst="rect">
            <a:avLst/>
          </a:prstGeom>
          <a:noFill/>
        </p:spPr>
        <p:txBody>
          <a:bodyPr wrap="none" rtlCol="0">
            <a:spAutoFit/>
          </a:bodyPr>
          <a:lstStyle/>
          <a:p>
            <a:r>
              <a:rPr lang="en-DE" sz="2800" dirty="0"/>
              <a:t>~30,000 plants!</a:t>
            </a:r>
          </a:p>
        </p:txBody>
      </p:sp>
      <p:sp>
        <p:nvSpPr>
          <p:cNvPr id="64" name="Rectangle 63">
            <a:extLst>
              <a:ext uri="{FF2B5EF4-FFF2-40B4-BE49-F238E27FC236}">
                <a16:creationId xmlns:a16="http://schemas.microsoft.com/office/drawing/2014/main" id="{78F3F45F-7822-ED42-A8FE-464B442CA59D}"/>
              </a:ext>
            </a:extLst>
          </p:cNvPr>
          <p:cNvSpPr/>
          <p:nvPr/>
        </p:nvSpPr>
        <p:spPr>
          <a:xfrm>
            <a:off x="1561171" y="1873405"/>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cxnSp>
        <p:nvCxnSpPr>
          <p:cNvPr id="65" name="Straight Connector 64">
            <a:extLst>
              <a:ext uri="{FF2B5EF4-FFF2-40B4-BE49-F238E27FC236}">
                <a16:creationId xmlns:a16="http://schemas.microsoft.com/office/drawing/2014/main" id="{DE1E06A1-FFD7-6D4B-BD70-42580F31EDA7}"/>
              </a:ext>
            </a:extLst>
          </p:cNvPr>
          <p:cNvCxnSpPr>
            <a:cxnSpLocks/>
            <a:stCxn id="64" idx="3"/>
          </p:cNvCxnSpPr>
          <p:nvPr/>
        </p:nvCxnSpPr>
        <p:spPr>
          <a:xfrm>
            <a:off x="2096429" y="2141034"/>
            <a:ext cx="1105166"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81FAF755-7F94-5747-B420-0E760EF6267F}"/>
              </a:ext>
            </a:extLst>
          </p:cNvPr>
          <p:cNvCxnSpPr>
            <a:cxnSpLocks/>
          </p:cNvCxnSpPr>
          <p:nvPr/>
        </p:nvCxnSpPr>
        <p:spPr>
          <a:xfrm>
            <a:off x="2629035" y="2141034"/>
            <a:ext cx="0" cy="784303"/>
          </a:xfrm>
          <a:prstGeom prst="line">
            <a:avLst/>
          </a:prstGeom>
          <a:ln w="28575"/>
        </p:spPr>
        <p:style>
          <a:lnRef idx="1">
            <a:schemeClr val="dk1"/>
          </a:lnRef>
          <a:fillRef idx="0">
            <a:schemeClr val="dk1"/>
          </a:fillRef>
          <a:effectRef idx="0">
            <a:schemeClr val="dk1"/>
          </a:effectRef>
          <a:fontRef idx="minor">
            <a:schemeClr val="tx1"/>
          </a:fontRef>
        </p:style>
      </p:cxnSp>
      <p:sp>
        <p:nvSpPr>
          <p:cNvPr id="67" name="Oval 66">
            <a:extLst>
              <a:ext uri="{FF2B5EF4-FFF2-40B4-BE49-F238E27FC236}">
                <a16:creationId xmlns:a16="http://schemas.microsoft.com/office/drawing/2014/main" id="{39833EBD-7170-564C-BAD9-F04ACD591BE3}"/>
              </a:ext>
            </a:extLst>
          </p:cNvPr>
          <p:cNvSpPr/>
          <p:nvPr/>
        </p:nvSpPr>
        <p:spPr>
          <a:xfrm>
            <a:off x="3161642" y="1873405"/>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cxnSp>
        <p:nvCxnSpPr>
          <p:cNvPr id="68" name="Straight Connector 67">
            <a:extLst>
              <a:ext uri="{FF2B5EF4-FFF2-40B4-BE49-F238E27FC236}">
                <a16:creationId xmlns:a16="http://schemas.microsoft.com/office/drawing/2014/main" id="{36E0EEF1-57A7-9B4C-A278-9E9071160264}"/>
              </a:ext>
            </a:extLst>
          </p:cNvPr>
          <p:cNvCxnSpPr>
            <a:cxnSpLocks/>
          </p:cNvCxnSpPr>
          <p:nvPr/>
        </p:nvCxnSpPr>
        <p:spPr>
          <a:xfrm>
            <a:off x="1561171" y="2925337"/>
            <a:ext cx="21817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08A83CE-D4A8-2348-844C-E46AB9EE0C74}"/>
              </a:ext>
            </a:extLst>
          </p:cNvPr>
          <p:cNvCxnSpPr>
            <a:cxnSpLocks/>
          </p:cNvCxnSpPr>
          <p:nvPr/>
        </p:nvCxnSpPr>
        <p:spPr>
          <a:xfrm>
            <a:off x="1561171" y="2914186"/>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3DD224B5-4CA9-4944-A931-28CBBC7537B2}"/>
              </a:ext>
            </a:extLst>
          </p:cNvPr>
          <p:cNvCxnSpPr>
            <a:cxnSpLocks/>
          </p:cNvCxnSpPr>
          <p:nvPr/>
        </p:nvCxnSpPr>
        <p:spPr>
          <a:xfrm>
            <a:off x="3739179" y="2914186"/>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4F31A54A-4A4D-0641-9536-827C0D34F9C4}"/>
              </a:ext>
            </a:extLst>
          </p:cNvPr>
          <p:cNvCxnSpPr>
            <a:cxnSpLocks/>
          </p:cNvCxnSpPr>
          <p:nvPr/>
        </p:nvCxnSpPr>
        <p:spPr>
          <a:xfrm>
            <a:off x="3067781" y="2925337"/>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E794855-FC86-BB45-8C9D-AE199A9B0567}"/>
              </a:ext>
            </a:extLst>
          </p:cNvPr>
          <p:cNvCxnSpPr>
            <a:cxnSpLocks/>
          </p:cNvCxnSpPr>
          <p:nvPr/>
        </p:nvCxnSpPr>
        <p:spPr>
          <a:xfrm>
            <a:off x="2294630" y="2925337"/>
            <a:ext cx="0" cy="375424"/>
          </a:xfrm>
          <a:prstGeom prst="line">
            <a:avLst/>
          </a:prstGeom>
          <a:ln w="28575"/>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3FEFF868-6E1A-E64D-9EC0-7CA2BD5DB049}"/>
              </a:ext>
            </a:extLst>
          </p:cNvPr>
          <p:cNvSpPr/>
          <p:nvPr/>
        </p:nvSpPr>
        <p:spPr>
          <a:xfrm>
            <a:off x="2045522" y="3271026"/>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4" name="Rectangle 73">
            <a:extLst>
              <a:ext uri="{FF2B5EF4-FFF2-40B4-BE49-F238E27FC236}">
                <a16:creationId xmlns:a16="http://schemas.microsoft.com/office/drawing/2014/main" id="{11E78A76-2252-7E44-A691-122BE02E84D8}"/>
              </a:ext>
            </a:extLst>
          </p:cNvPr>
          <p:cNvSpPr/>
          <p:nvPr/>
        </p:nvSpPr>
        <p:spPr>
          <a:xfrm>
            <a:off x="2800152" y="3278460"/>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5" name="Straight Connector 74">
            <a:extLst>
              <a:ext uri="{FF2B5EF4-FFF2-40B4-BE49-F238E27FC236}">
                <a16:creationId xmlns:a16="http://schemas.microsoft.com/office/drawing/2014/main" id="{950EFE19-EEAD-AB46-A477-49F7621B5166}"/>
              </a:ext>
            </a:extLst>
          </p:cNvPr>
          <p:cNvCxnSpPr>
            <a:cxnSpLocks/>
          </p:cNvCxnSpPr>
          <p:nvPr/>
        </p:nvCxnSpPr>
        <p:spPr>
          <a:xfrm>
            <a:off x="1561171" y="4151971"/>
            <a:ext cx="21817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940C1EDF-561A-A84D-A493-27B266805170}"/>
              </a:ext>
            </a:extLst>
          </p:cNvPr>
          <p:cNvCxnSpPr>
            <a:cxnSpLocks/>
          </p:cNvCxnSpPr>
          <p:nvPr/>
        </p:nvCxnSpPr>
        <p:spPr>
          <a:xfrm>
            <a:off x="1561171" y="3783984"/>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06F2721B-9221-E54F-8169-CB56F55FCC5D}"/>
              </a:ext>
            </a:extLst>
          </p:cNvPr>
          <p:cNvCxnSpPr>
            <a:cxnSpLocks/>
          </p:cNvCxnSpPr>
          <p:nvPr/>
        </p:nvCxnSpPr>
        <p:spPr>
          <a:xfrm>
            <a:off x="3739179" y="3783983"/>
            <a:ext cx="0" cy="375424"/>
          </a:xfrm>
          <a:prstGeom prst="line">
            <a:avLst/>
          </a:prstGeom>
          <a:ln w="28575"/>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id="{17DD4470-7712-E942-B155-0EE77D7F2CDF}"/>
              </a:ext>
            </a:extLst>
          </p:cNvPr>
          <p:cNvSpPr/>
          <p:nvPr/>
        </p:nvSpPr>
        <p:spPr>
          <a:xfrm>
            <a:off x="1318897" y="3271026"/>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9" name="Rectangle 78">
            <a:extLst>
              <a:ext uri="{FF2B5EF4-FFF2-40B4-BE49-F238E27FC236}">
                <a16:creationId xmlns:a16="http://schemas.microsoft.com/office/drawing/2014/main" id="{D8847F2C-EE30-4F4E-ACB9-75D856F2A1AF}"/>
              </a:ext>
            </a:extLst>
          </p:cNvPr>
          <p:cNvSpPr/>
          <p:nvPr/>
        </p:nvSpPr>
        <p:spPr>
          <a:xfrm>
            <a:off x="3471550" y="3271026"/>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80" name="Straight Connector 79">
            <a:extLst>
              <a:ext uri="{FF2B5EF4-FFF2-40B4-BE49-F238E27FC236}">
                <a16:creationId xmlns:a16="http://schemas.microsoft.com/office/drawing/2014/main" id="{CC2E8462-8642-1D46-A25A-A5B74D5AEC10}"/>
              </a:ext>
            </a:extLst>
          </p:cNvPr>
          <p:cNvCxnSpPr>
            <a:cxnSpLocks/>
          </p:cNvCxnSpPr>
          <p:nvPr/>
        </p:nvCxnSpPr>
        <p:spPr>
          <a:xfrm>
            <a:off x="2665076" y="4151971"/>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4004B09-8A5E-1D4B-8C3B-09D6DECB8404}"/>
              </a:ext>
            </a:extLst>
          </p:cNvPr>
          <p:cNvCxnSpPr>
            <a:cxnSpLocks/>
          </p:cNvCxnSpPr>
          <p:nvPr/>
        </p:nvCxnSpPr>
        <p:spPr>
          <a:xfrm>
            <a:off x="1557454" y="4518101"/>
            <a:ext cx="2181725"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DDFD85A-3660-584C-A2B8-24AA465A045F}"/>
              </a:ext>
            </a:extLst>
          </p:cNvPr>
          <p:cNvCxnSpPr>
            <a:cxnSpLocks/>
          </p:cNvCxnSpPr>
          <p:nvPr/>
        </p:nvCxnSpPr>
        <p:spPr>
          <a:xfrm>
            <a:off x="1557390" y="4505093"/>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FCBD9209-AC10-5941-90E4-DF26523E5C6B}"/>
              </a:ext>
            </a:extLst>
          </p:cNvPr>
          <p:cNvCxnSpPr>
            <a:cxnSpLocks/>
          </p:cNvCxnSpPr>
          <p:nvPr/>
        </p:nvCxnSpPr>
        <p:spPr>
          <a:xfrm>
            <a:off x="3735398" y="4505093"/>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12BA2B91-717D-3B46-9685-650CBF7CD02A}"/>
              </a:ext>
            </a:extLst>
          </p:cNvPr>
          <p:cNvCxnSpPr>
            <a:cxnSpLocks/>
          </p:cNvCxnSpPr>
          <p:nvPr/>
        </p:nvCxnSpPr>
        <p:spPr>
          <a:xfrm>
            <a:off x="3064000" y="4516244"/>
            <a:ext cx="0" cy="375424"/>
          </a:xfrm>
          <a:prstGeom prst="line">
            <a:avLst/>
          </a:prstGeom>
          <a:ln w="28575"/>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8346097-A46A-F746-B5F5-C859427459A9}"/>
              </a:ext>
            </a:extLst>
          </p:cNvPr>
          <p:cNvCxnSpPr>
            <a:cxnSpLocks/>
          </p:cNvCxnSpPr>
          <p:nvPr/>
        </p:nvCxnSpPr>
        <p:spPr>
          <a:xfrm>
            <a:off x="2290849" y="4516244"/>
            <a:ext cx="0" cy="375424"/>
          </a:xfrm>
          <a:prstGeom prst="line">
            <a:avLst/>
          </a:prstGeom>
          <a:ln w="28575"/>
        </p:spPr>
        <p:style>
          <a:lnRef idx="1">
            <a:schemeClr val="dk1"/>
          </a:lnRef>
          <a:fillRef idx="0">
            <a:schemeClr val="dk1"/>
          </a:fillRef>
          <a:effectRef idx="0">
            <a:schemeClr val="dk1"/>
          </a:effectRef>
          <a:fontRef idx="minor">
            <a:schemeClr val="tx1"/>
          </a:fontRef>
        </p:style>
      </p:cxnSp>
      <p:sp>
        <p:nvSpPr>
          <p:cNvPr id="96" name="Rectangle 95">
            <a:extLst>
              <a:ext uri="{FF2B5EF4-FFF2-40B4-BE49-F238E27FC236}">
                <a16:creationId xmlns:a16="http://schemas.microsoft.com/office/drawing/2014/main" id="{84365B46-4335-7142-B2C1-C204A9608C8F}"/>
              </a:ext>
            </a:extLst>
          </p:cNvPr>
          <p:cNvSpPr/>
          <p:nvPr/>
        </p:nvSpPr>
        <p:spPr>
          <a:xfrm>
            <a:off x="2041741" y="4801531"/>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96">
            <a:extLst>
              <a:ext uri="{FF2B5EF4-FFF2-40B4-BE49-F238E27FC236}">
                <a16:creationId xmlns:a16="http://schemas.microsoft.com/office/drawing/2014/main" id="{E527024D-CF22-B64B-AB05-B672FFE6EDC8}"/>
              </a:ext>
            </a:extLst>
          </p:cNvPr>
          <p:cNvSpPr/>
          <p:nvPr/>
        </p:nvSpPr>
        <p:spPr>
          <a:xfrm>
            <a:off x="2796371" y="4808965"/>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8" name="Rectangle 97">
            <a:extLst>
              <a:ext uri="{FF2B5EF4-FFF2-40B4-BE49-F238E27FC236}">
                <a16:creationId xmlns:a16="http://schemas.microsoft.com/office/drawing/2014/main" id="{1A2438CC-3041-A447-AAC3-9E8AC4FBC42D}"/>
              </a:ext>
            </a:extLst>
          </p:cNvPr>
          <p:cNvSpPr/>
          <p:nvPr/>
        </p:nvSpPr>
        <p:spPr>
          <a:xfrm>
            <a:off x="1315116" y="4801531"/>
            <a:ext cx="535258" cy="5352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Oval 98">
            <a:extLst>
              <a:ext uri="{FF2B5EF4-FFF2-40B4-BE49-F238E27FC236}">
                <a16:creationId xmlns:a16="http://schemas.microsoft.com/office/drawing/2014/main" id="{7692DFDC-36AD-E84B-98BE-6F494C361A83}"/>
              </a:ext>
            </a:extLst>
          </p:cNvPr>
          <p:cNvSpPr/>
          <p:nvPr/>
        </p:nvSpPr>
        <p:spPr>
          <a:xfrm>
            <a:off x="3471550" y="4823833"/>
            <a:ext cx="535258" cy="535258"/>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TextBox 99">
            <a:extLst>
              <a:ext uri="{FF2B5EF4-FFF2-40B4-BE49-F238E27FC236}">
                <a16:creationId xmlns:a16="http://schemas.microsoft.com/office/drawing/2014/main" id="{0836F435-E312-374A-926A-17F9EE69F1F4}"/>
              </a:ext>
            </a:extLst>
          </p:cNvPr>
          <p:cNvSpPr txBox="1"/>
          <p:nvPr/>
        </p:nvSpPr>
        <p:spPr>
          <a:xfrm>
            <a:off x="243895" y="1894657"/>
            <a:ext cx="887935" cy="369332"/>
          </a:xfrm>
          <a:prstGeom prst="rect">
            <a:avLst/>
          </a:prstGeom>
          <a:noFill/>
        </p:spPr>
        <p:txBody>
          <a:bodyPr wrap="none" rtlCol="0">
            <a:spAutoFit/>
          </a:bodyPr>
          <a:lstStyle/>
          <a:p>
            <a:r>
              <a:rPr lang="en-DE" dirty="0"/>
              <a:t>Parents</a:t>
            </a:r>
          </a:p>
        </p:txBody>
      </p:sp>
      <p:sp>
        <p:nvSpPr>
          <p:cNvPr id="101" name="TextBox 100">
            <a:extLst>
              <a:ext uri="{FF2B5EF4-FFF2-40B4-BE49-F238E27FC236}">
                <a16:creationId xmlns:a16="http://schemas.microsoft.com/office/drawing/2014/main" id="{4B2BEA43-18A9-E748-8794-E813F17879EF}"/>
              </a:ext>
            </a:extLst>
          </p:cNvPr>
          <p:cNvSpPr txBox="1"/>
          <p:nvPr/>
        </p:nvSpPr>
        <p:spPr>
          <a:xfrm>
            <a:off x="484120" y="3392349"/>
            <a:ext cx="407484" cy="369332"/>
          </a:xfrm>
          <a:prstGeom prst="rect">
            <a:avLst/>
          </a:prstGeom>
          <a:noFill/>
        </p:spPr>
        <p:txBody>
          <a:bodyPr wrap="none" rtlCol="0">
            <a:spAutoFit/>
          </a:bodyPr>
          <a:lstStyle/>
          <a:p>
            <a:r>
              <a:rPr lang="en-DE" dirty="0"/>
              <a:t>F1</a:t>
            </a:r>
          </a:p>
        </p:txBody>
      </p:sp>
      <p:sp>
        <p:nvSpPr>
          <p:cNvPr id="102" name="TextBox 101">
            <a:extLst>
              <a:ext uri="{FF2B5EF4-FFF2-40B4-BE49-F238E27FC236}">
                <a16:creationId xmlns:a16="http://schemas.microsoft.com/office/drawing/2014/main" id="{DB250421-40C8-4645-9C66-1D7DC6E8FB0E}"/>
              </a:ext>
            </a:extLst>
          </p:cNvPr>
          <p:cNvSpPr txBox="1"/>
          <p:nvPr/>
        </p:nvSpPr>
        <p:spPr>
          <a:xfrm>
            <a:off x="503863" y="4906796"/>
            <a:ext cx="407484" cy="369332"/>
          </a:xfrm>
          <a:prstGeom prst="rect">
            <a:avLst/>
          </a:prstGeom>
          <a:noFill/>
        </p:spPr>
        <p:txBody>
          <a:bodyPr wrap="none" rtlCol="0">
            <a:spAutoFit/>
          </a:bodyPr>
          <a:lstStyle/>
          <a:p>
            <a:r>
              <a:rPr lang="en-DE" dirty="0"/>
              <a:t>F2</a:t>
            </a:r>
          </a:p>
        </p:txBody>
      </p:sp>
      <p:sp>
        <p:nvSpPr>
          <p:cNvPr id="104" name="TextBox 103">
            <a:extLst>
              <a:ext uri="{FF2B5EF4-FFF2-40B4-BE49-F238E27FC236}">
                <a16:creationId xmlns:a16="http://schemas.microsoft.com/office/drawing/2014/main" id="{13E0ABAC-BCDF-EA46-9CC2-49B76F6ACE9D}"/>
              </a:ext>
            </a:extLst>
          </p:cNvPr>
          <p:cNvSpPr txBox="1"/>
          <p:nvPr/>
        </p:nvSpPr>
        <p:spPr>
          <a:xfrm>
            <a:off x="1616800" y="1961997"/>
            <a:ext cx="450764" cy="369332"/>
          </a:xfrm>
          <a:prstGeom prst="rect">
            <a:avLst/>
          </a:prstGeom>
          <a:noFill/>
        </p:spPr>
        <p:txBody>
          <a:bodyPr wrap="none" rtlCol="0">
            <a:spAutoFit/>
          </a:bodyPr>
          <a:lstStyle/>
          <a:p>
            <a:r>
              <a:rPr lang="en-DE" dirty="0"/>
              <a:t>AA</a:t>
            </a:r>
          </a:p>
        </p:txBody>
      </p:sp>
      <p:sp>
        <p:nvSpPr>
          <p:cNvPr id="108" name="TextBox 107">
            <a:extLst>
              <a:ext uri="{FF2B5EF4-FFF2-40B4-BE49-F238E27FC236}">
                <a16:creationId xmlns:a16="http://schemas.microsoft.com/office/drawing/2014/main" id="{F53BB8A1-1473-344F-A407-357C647C6091}"/>
              </a:ext>
            </a:extLst>
          </p:cNvPr>
          <p:cNvSpPr txBox="1"/>
          <p:nvPr/>
        </p:nvSpPr>
        <p:spPr>
          <a:xfrm>
            <a:off x="3230460" y="1958199"/>
            <a:ext cx="405880" cy="369332"/>
          </a:xfrm>
          <a:prstGeom prst="rect">
            <a:avLst/>
          </a:prstGeom>
          <a:noFill/>
        </p:spPr>
        <p:txBody>
          <a:bodyPr wrap="none" rtlCol="0">
            <a:spAutoFit/>
          </a:bodyPr>
          <a:lstStyle/>
          <a:p>
            <a:r>
              <a:rPr lang="en-DE" dirty="0"/>
              <a:t>aa</a:t>
            </a:r>
          </a:p>
        </p:txBody>
      </p:sp>
      <p:sp>
        <p:nvSpPr>
          <p:cNvPr id="116" name="TextBox 115">
            <a:extLst>
              <a:ext uri="{FF2B5EF4-FFF2-40B4-BE49-F238E27FC236}">
                <a16:creationId xmlns:a16="http://schemas.microsoft.com/office/drawing/2014/main" id="{B94AE17F-E38D-1E4C-B7D6-1E0202636397}"/>
              </a:ext>
            </a:extLst>
          </p:cNvPr>
          <p:cNvSpPr txBox="1"/>
          <p:nvPr/>
        </p:nvSpPr>
        <p:spPr>
          <a:xfrm>
            <a:off x="1332008" y="3352131"/>
            <a:ext cx="428322" cy="369332"/>
          </a:xfrm>
          <a:prstGeom prst="rect">
            <a:avLst/>
          </a:prstGeom>
          <a:noFill/>
        </p:spPr>
        <p:txBody>
          <a:bodyPr wrap="none" rtlCol="0">
            <a:spAutoFit/>
          </a:bodyPr>
          <a:lstStyle/>
          <a:p>
            <a:r>
              <a:rPr lang="en-DE" dirty="0"/>
              <a:t>Aa</a:t>
            </a:r>
          </a:p>
        </p:txBody>
      </p:sp>
      <p:sp>
        <p:nvSpPr>
          <p:cNvPr id="117" name="TextBox 116">
            <a:extLst>
              <a:ext uri="{FF2B5EF4-FFF2-40B4-BE49-F238E27FC236}">
                <a16:creationId xmlns:a16="http://schemas.microsoft.com/office/drawing/2014/main" id="{5B3D657D-18E6-514B-9E2D-9A1EAEB679B8}"/>
              </a:ext>
            </a:extLst>
          </p:cNvPr>
          <p:cNvSpPr txBox="1"/>
          <p:nvPr/>
        </p:nvSpPr>
        <p:spPr>
          <a:xfrm>
            <a:off x="2063868" y="3352131"/>
            <a:ext cx="428322" cy="369332"/>
          </a:xfrm>
          <a:prstGeom prst="rect">
            <a:avLst/>
          </a:prstGeom>
          <a:noFill/>
        </p:spPr>
        <p:txBody>
          <a:bodyPr wrap="none" rtlCol="0">
            <a:spAutoFit/>
          </a:bodyPr>
          <a:lstStyle/>
          <a:p>
            <a:r>
              <a:rPr lang="en-DE" dirty="0"/>
              <a:t>Aa</a:t>
            </a:r>
          </a:p>
        </p:txBody>
      </p:sp>
      <p:sp>
        <p:nvSpPr>
          <p:cNvPr id="118" name="TextBox 117">
            <a:extLst>
              <a:ext uri="{FF2B5EF4-FFF2-40B4-BE49-F238E27FC236}">
                <a16:creationId xmlns:a16="http://schemas.microsoft.com/office/drawing/2014/main" id="{B83396E1-B599-8040-91C9-6164B26F02C2}"/>
              </a:ext>
            </a:extLst>
          </p:cNvPr>
          <p:cNvSpPr txBox="1"/>
          <p:nvPr/>
        </p:nvSpPr>
        <p:spPr>
          <a:xfrm>
            <a:off x="2864102" y="3340308"/>
            <a:ext cx="428322" cy="369332"/>
          </a:xfrm>
          <a:prstGeom prst="rect">
            <a:avLst/>
          </a:prstGeom>
          <a:noFill/>
        </p:spPr>
        <p:txBody>
          <a:bodyPr wrap="none" rtlCol="0">
            <a:spAutoFit/>
          </a:bodyPr>
          <a:lstStyle/>
          <a:p>
            <a:r>
              <a:rPr lang="en-DE" dirty="0"/>
              <a:t>Aa</a:t>
            </a:r>
          </a:p>
        </p:txBody>
      </p:sp>
      <p:sp>
        <p:nvSpPr>
          <p:cNvPr id="119" name="TextBox 118">
            <a:extLst>
              <a:ext uri="{FF2B5EF4-FFF2-40B4-BE49-F238E27FC236}">
                <a16:creationId xmlns:a16="http://schemas.microsoft.com/office/drawing/2014/main" id="{EEEC3623-9610-B14B-8775-575E2ED24C8A}"/>
              </a:ext>
            </a:extLst>
          </p:cNvPr>
          <p:cNvSpPr txBox="1"/>
          <p:nvPr/>
        </p:nvSpPr>
        <p:spPr>
          <a:xfrm>
            <a:off x="3528574" y="3332421"/>
            <a:ext cx="428322" cy="369332"/>
          </a:xfrm>
          <a:prstGeom prst="rect">
            <a:avLst/>
          </a:prstGeom>
          <a:noFill/>
        </p:spPr>
        <p:txBody>
          <a:bodyPr wrap="none" rtlCol="0">
            <a:spAutoFit/>
          </a:bodyPr>
          <a:lstStyle/>
          <a:p>
            <a:r>
              <a:rPr lang="en-DE" dirty="0"/>
              <a:t>Aa</a:t>
            </a:r>
          </a:p>
        </p:txBody>
      </p:sp>
      <p:sp>
        <p:nvSpPr>
          <p:cNvPr id="120" name="TextBox 119">
            <a:extLst>
              <a:ext uri="{FF2B5EF4-FFF2-40B4-BE49-F238E27FC236}">
                <a16:creationId xmlns:a16="http://schemas.microsoft.com/office/drawing/2014/main" id="{324C5793-CDF6-AD45-9FA3-4DD218AF188B}"/>
              </a:ext>
            </a:extLst>
          </p:cNvPr>
          <p:cNvSpPr txBox="1"/>
          <p:nvPr/>
        </p:nvSpPr>
        <p:spPr>
          <a:xfrm>
            <a:off x="2063868" y="4866433"/>
            <a:ext cx="428322" cy="369332"/>
          </a:xfrm>
          <a:prstGeom prst="rect">
            <a:avLst/>
          </a:prstGeom>
          <a:noFill/>
        </p:spPr>
        <p:txBody>
          <a:bodyPr wrap="none" rtlCol="0">
            <a:spAutoFit/>
          </a:bodyPr>
          <a:lstStyle/>
          <a:p>
            <a:r>
              <a:rPr lang="en-DE" dirty="0"/>
              <a:t>Aa</a:t>
            </a:r>
          </a:p>
        </p:txBody>
      </p:sp>
      <p:sp>
        <p:nvSpPr>
          <p:cNvPr id="121" name="TextBox 120">
            <a:extLst>
              <a:ext uri="{FF2B5EF4-FFF2-40B4-BE49-F238E27FC236}">
                <a16:creationId xmlns:a16="http://schemas.microsoft.com/office/drawing/2014/main" id="{A2E0E7DA-E79E-B94E-8DF1-528FC06A438E}"/>
              </a:ext>
            </a:extLst>
          </p:cNvPr>
          <p:cNvSpPr txBox="1"/>
          <p:nvPr/>
        </p:nvSpPr>
        <p:spPr>
          <a:xfrm>
            <a:off x="2851861" y="4872939"/>
            <a:ext cx="428322" cy="369332"/>
          </a:xfrm>
          <a:prstGeom prst="rect">
            <a:avLst/>
          </a:prstGeom>
          <a:noFill/>
        </p:spPr>
        <p:txBody>
          <a:bodyPr wrap="none" rtlCol="0">
            <a:spAutoFit/>
          </a:bodyPr>
          <a:lstStyle/>
          <a:p>
            <a:r>
              <a:rPr lang="en-DE" dirty="0"/>
              <a:t>Aa</a:t>
            </a:r>
          </a:p>
        </p:txBody>
      </p:sp>
      <p:sp>
        <p:nvSpPr>
          <p:cNvPr id="122" name="TextBox 121">
            <a:extLst>
              <a:ext uri="{FF2B5EF4-FFF2-40B4-BE49-F238E27FC236}">
                <a16:creationId xmlns:a16="http://schemas.microsoft.com/office/drawing/2014/main" id="{384B3DAB-FB20-ED4A-9D27-E8DA745DEA08}"/>
              </a:ext>
            </a:extLst>
          </p:cNvPr>
          <p:cNvSpPr txBox="1"/>
          <p:nvPr/>
        </p:nvSpPr>
        <p:spPr>
          <a:xfrm>
            <a:off x="1354178" y="4869224"/>
            <a:ext cx="450764" cy="369332"/>
          </a:xfrm>
          <a:prstGeom prst="rect">
            <a:avLst/>
          </a:prstGeom>
          <a:noFill/>
        </p:spPr>
        <p:txBody>
          <a:bodyPr wrap="none" rtlCol="0">
            <a:spAutoFit/>
          </a:bodyPr>
          <a:lstStyle/>
          <a:p>
            <a:r>
              <a:rPr lang="en-DE" dirty="0"/>
              <a:t>AA</a:t>
            </a:r>
          </a:p>
        </p:txBody>
      </p:sp>
      <p:sp>
        <p:nvSpPr>
          <p:cNvPr id="123" name="TextBox 122">
            <a:extLst>
              <a:ext uri="{FF2B5EF4-FFF2-40B4-BE49-F238E27FC236}">
                <a16:creationId xmlns:a16="http://schemas.microsoft.com/office/drawing/2014/main" id="{B015F2AD-78D3-D649-84A5-4643483FB93F}"/>
              </a:ext>
            </a:extLst>
          </p:cNvPr>
          <p:cNvSpPr txBox="1"/>
          <p:nvPr/>
        </p:nvSpPr>
        <p:spPr>
          <a:xfrm>
            <a:off x="3522996" y="4906796"/>
            <a:ext cx="405880" cy="369332"/>
          </a:xfrm>
          <a:prstGeom prst="rect">
            <a:avLst/>
          </a:prstGeom>
          <a:noFill/>
        </p:spPr>
        <p:txBody>
          <a:bodyPr wrap="none" rtlCol="0">
            <a:spAutoFit/>
          </a:bodyPr>
          <a:lstStyle/>
          <a:p>
            <a:r>
              <a:rPr lang="en-DE" dirty="0"/>
              <a:t>aa</a:t>
            </a:r>
          </a:p>
        </p:txBody>
      </p:sp>
      <p:graphicFrame>
        <p:nvGraphicFramePr>
          <p:cNvPr id="134" name="Table 5">
            <a:extLst>
              <a:ext uri="{FF2B5EF4-FFF2-40B4-BE49-F238E27FC236}">
                <a16:creationId xmlns:a16="http://schemas.microsoft.com/office/drawing/2014/main" id="{7A3531FC-3E2B-9741-AD9F-637253017435}"/>
              </a:ext>
            </a:extLst>
          </p:cNvPr>
          <p:cNvGraphicFramePr>
            <a:graphicFrameLocks noGrp="1"/>
          </p:cNvGraphicFramePr>
          <p:nvPr>
            <p:extLst>
              <p:ext uri="{D42A27DB-BD31-4B8C-83A1-F6EECF244321}">
                <p14:modId xmlns:p14="http://schemas.microsoft.com/office/powerpoint/2010/main" val="4159669666"/>
              </p:ext>
            </p:extLst>
          </p:nvPr>
        </p:nvGraphicFramePr>
        <p:xfrm>
          <a:off x="5844861" y="3894122"/>
          <a:ext cx="1610698" cy="1108604"/>
        </p:xfrm>
        <a:graphic>
          <a:graphicData uri="http://schemas.openxmlformats.org/drawingml/2006/table">
            <a:tbl>
              <a:tblPr firstRow="1" bandRow="1">
                <a:tableStyleId>{5940675A-B579-460E-94D1-54222C63F5DA}</a:tableStyleId>
              </a:tblPr>
              <a:tblGrid>
                <a:gridCol w="805349">
                  <a:extLst>
                    <a:ext uri="{9D8B030D-6E8A-4147-A177-3AD203B41FA5}">
                      <a16:colId xmlns:a16="http://schemas.microsoft.com/office/drawing/2014/main" val="250296136"/>
                    </a:ext>
                  </a:extLst>
                </a:gridCol>
                <a:gridCol w="805349">
                  <a:extLst>
                    <a:ext uri="{9D8B030D-6E8A-4147-A177-3AD203B41FA5}">
                      <a16:colId xmlns:a16="http://schemas.microsoft.com/office/drawing/2014/main" val="2633479069"/>
                    </a:ext>
                  </a:extLst>
                </a:gridCol>
              </a:tblGrid>
              <a:tr h="554302">
                <a:tc>
                  <a:txBody>
                    <a:bodyPr/>
                    <a:lstStyle/>
                    <a:p>
                      <a:pPr algn="ctr"/>
                      <a:r>
                        <a:rPr lang="en-DE" dirty="0"/>
                        <a:t>AA</a:t>
                      </a:r>
                    </a:p>
                  </a:txBody>
                  <a:tcPr anchor="ctr"/>
                </a:tc>
                <a:tc>
                  <a:txBody>
                    <a:bodyPr/>
                    <a:lstStyle/>
                    <a:p>
                      <a:pPr algn="ctr"/>
                      <a:r>
                        <a:rPr lang="en-DE" dirty="0"/>
                        <a:t>Aa</a:t>
                      </a:r>
                    </a:p>
                  </a:txBody>
                  <a:tcPr anchor="ctr"/>
                </a:tc>
                <a:extLst>
                  <a:ext uri="{0D108BD9-81ED-4DB2-BD59-A6C34878D82A}">
                    <a16:rowId xmlns:a16="http://schemas.microsoft.com/office/drawing/2014/main" val="2949297152"/>
                  </a:ext>
                </a:extLst>
              </a:tr>
              <a:tr h="554302">
                <a:tc>
                  <a:txBody>
                    <a:bodyPr/>
                    <a:lstStyle/>
                    <a:p>
                      <a:pPr algn="ctr"/>
                      <a:r>
                        <a:rPr lang="en-DE" dirty="0"/>
                        <a:t>Aa</a:t>
                      </a:r>
                    </a:p>
                  </a:txBody>
                  <a:tcPr anchor="ctr"/>
                </a:tc>
                <a:tc>
                  <a:txBody>
                    <a:bodyPr/>
                    <a:lstStyle/>
                    <a:p>
                      <a:pPr algn="ctr"/>
                      <a:r>
                        <a:rPr lang="en-DE" dirty="0"/>
                        <a:t>aa</a:t>
                      </a:r>
                    </a:p>
                  </a:txBody>
                  <a:tcPr anchor="ctr"/>
                </a:tc>
                <a:extLst>
                  <a:ext uri="{0D108BD9-81ED-4DB2-BD59-A6C34878D82A}">
                    <a16:rowId xmlns:a16="http://schemas.microsoft.com/office/drawing/2014/main" val="2872336405"/>
                  </a:ext>
                </a:extLst>
              </a:tr>
            </a:tbl>
          </a:graphicData>
        </a:graphic>
      </p:graphicFrame>
      <p:sp>
        <p:nvSpPr>
          <p:cNvPr id="135" name="TextBox 134">
            <a:extLst>
              <a:ext uri="{FF2B5EF4-FFF2-40B4-BE49-F238E27FC236}">
                <a16:creationId xmlns:a16="http://schemas.microsoft.com/office/drawing/2014/main" id="{97E25AA7-AC30-7F4C-8038-4D3D36ED17C7}"/>
              </a:ext>
            </a:extLst>
          </p:cNvPr>
          <p:cNvSpPr txBox="1"/>
          <p:nvPr/>
        </p:nvSpPr>
        <p:spPr>
          <a:xfrm>
            <a:off x="6102256" y="3563594"/>
            <a:ext cx="317716" cy="369332"/>
          </a:xfrm>
          <a:prstGeom prst="rect">
            <a:avLst/>
          </a:prstGeom>
          <a:noFill/>
        </p:spPr>
        <p:txBody>
          <a:bodyPr wrap="none" rtlCol="0">
            <a:spAutoFit/>
          </a:bodyPr>
          <a:lstStyle/>
          <a:p>
            <a:r>
              <a:rPr lang="en-DE" dirty="0"/>
              <a:t>A</a:t>
            </a:r>
          </a:p>
        </p:txBody>
      </p:sp>
      <p:sp>
        <p:nvSpPr>
          <p:cNvPr id="136" name="TextBox 135">
            <a:extLst>
              <a:ext uri="{FF2B5EF4-FFF2-40B4-BE49-F238E27FC236}">
                <a16:creationId xmlns:a16="http://schemas.microsoft.com/office/drawing/2014/main" id="{DFEA91AC-D31A-7D4F-8697-6FFC446C89DB}"/>
              </a:ext>
            </a:extLst>
          </p:cNvPr>
          <p:cNvSpPr txBox="1"/>
          <p:nvPr/>
        </p:nvSpPr>
        <p:spPr>
          <a:xfrm>
            <a:off x="6846104" y="3563594"/>
            <a:ext cx="295274" cy="369332"/>
          </a:xfrm>
          <a:prstGeom prst="rect">
            <a:avLst/>
          </a:prstGeom>
          <a:noFill/>
        </p:spPr>
        <p:txBody>
          <a:bodyPr wrap="none" rtlCol="0">
            <a:spAutoFit/>
          </a:bodyPr>
          <a:lstStyle/>
          <a:p>
            <a:r>
              <a:rPr lang="en-DE" dirty="0"/>
              <a:t>a</a:t>
            </a:r>
          </a:p>
        </p:txBody>
      </p:sp>
      <p:sp>
        <p:nvSpPr>
          <p:cNvPr id="137" name="TextBox 136">
            <a:extLst>
              <a:ext uri="{FF2B5EF4-FFF2-40B4-BE49-F238E27FC236}">
                <a16:creationId xmlns:a16="http://schemas.microsoft.com/office/drawing/2014/main" id="{A1BD2C7F-8F9C-6343-8E3D-39D7EAA4DE2E}"/>
              </a:ext>
            </a:extLst>
          </p:cNvPr>
          <p:cNvSpPr txBox="1"/>
          <p:nvPr/>
        </p:nvSpPr>
        <p:spPr>
          <a:xfrm>
            <a:off x="5551766" y="3988646"/>
            <a:ext cx="317716" cy="369332"/>
          </a:xfrm>
          <a:prstGeom prst="rect">
            <a:avLst/>
          </a:prstGeom>
          <a:noFill/>
        </p:spPr>
        <p:txBody>
          <a:bodyPr wrap="none" rtlCol="0">
            <a:spAutoFit/>
          </a:bodyPr>
          <a:lstStyle/>
          <a:p>
            <a:r>
              <a:rPr lang="en-DE" dirty="0"/>
              <a:t>A</a:t>
            </a:r>
          </a:p>
        </p:txBody>
      </p:sp>
      <p:sp>
        <p:nvSpPr>
          <p:cNvPr id="138" name="TextBox 137">
            <a:extLst>
              <a:ext uri="{FF2B5EF4-FFF2-40B4-BE49-F238E27FC236}">
                <a16:creationId xmlns:a16="http://schemas.microsoft.com/office/drawing/2014/main" id="{336EFA91-B431-494F-B396-4D7FED6324C5}"/>
              </a:ext>
            </a:extLst>
          </p:cNvPr>
          <p:cNvSpPr txBox="1"/>
          <p:nvPr/>
        </p:nvSpPr>
        <p:spPr>
          <a:xfrm>
            <a:off x="5548399" y="4552955"/>
            <a:ext cx="295274" cy="369332"/>
          </a:xfrm>
          <a:prstGeom prst="rect">
            <a:avLst/>
          </a:prstGeom>
          <a:noFill/>
        </p:spPr>
        <p:txBody>
          <a:bodyPr wrap="none" rtlCol="0">
            <a:spAutoFit/>
          </a:bodyPr>
          <a:lstStyle/>
          <a:p>
            <a:r>
              <a:rPr lang="en-DE" dirty="0"/>
              <a:t>a</a:t>
            </a:r>
          </a:p>
        </p:txBody>
      </p:sp>
      <p:sp>
        <p:nvSpPr>
          <p:cNvPr id="140" name="TextBox 18">
            <a:extLst>
              <a:ext uri="{FF2B5EF4-FFF2-40B4-BE49-F238E27FC236}">
                <a16:creationId xmlns:a16="http://schemas.microsoft.com/office/drawing/2014/main" id="{9C277B12-5298-CD4F-993B-F3C7F9A075DF}"/>
              </a:ext>
            </a:extLst>
          </p:cNvPr>
          <p:cNvSpPr txBox="1">
            <a:spLocks noChangeArrowheads="1"/>
          </p:cNvSpPr>
          <p:nvPr/>
        </p:nvSpPr>
        <p:spPr bwMode="auto">
          <a:xfrm>
            <a:off x="5367057" y="5172247"/>
            <a:ext cx="2590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spcAft>
                <a:spcPts val="600"/>
              </a:spcAft>
              <a:buNone/>
            </a:pPr>
            <a:r>
              <a:rPr lang="en-GB" altLang="de-DE" sz="1600">
                <a:latin typeface="Arial" panose="020B0604020202020204" pitchFamily="34" charset="0"/>
              </a:rPr>
              <a:t>Punnet squares (1905)</a:t>
            </a:r>
            <a:endParaRPr lang="en-GB" altLang="de-DE" sz="1600" i="1">
              <a:latin typeface="Arial" panose="020B0604020202020204" pitchFamily="34" charset="0"/>
            </a:endParaRPr>
          </a:p>
        </p:txBody>
      </p:sp>
      <p:sp>
        <p:nvSpPr>
          <p:cNvPr id="141" name="TextBox 140">
            <a:extLst>
              <a:ext uri="{FF2B5EF4-FFF2-40B4-BE49-F238E27FC236}">
                <a16:creationId xmlns:a16="http://schemas.microsoft.com/office/drawing/2014/main" id="{C618CDFF-A010-8942-88A2-11BDECF49A9E}"/>
              </a:ext>
            </a:extLst>
          </p:cNvPr>
          <p:cNvSpPr txBox="1"/>
          <p:nvPr/>
        </p:nvSpPr>
        <p:spPr>
          <a:xfrm>
            <a:off x="5743352" y="5619610"/>
            <a:ext cx="1645002" cy="369332"/>
          </a:xfrm>
          <a:prstGeom prst="rect">
            <a:avLst/>
          </a:prstGeom>
          <a:noFill/>
        </p:spPr>
        <p:txBody>
          <a:bodyPr wrap="none" rtlCol="0">
            <a:spAutoFit/>
          </a:bodyPr>
          <a:lstStyle/>
          <a:p>
            <a:r>
              <a:rPr lang="en-DE" dirty="0"/>
              <a:t>3:1 phenotypes</a:t>
            </a:r>
          </a:p>
        </p:txBody>
      </p:sp>
      <p:sp>
        <p:nvSpPr>
          <p:cNvPr id="2" name="TextBox 1">
            <a:extLst>
              <a:ext uri="{FF2B5EF4-FFF2-40B4-BE49-F238E27FC236}">
                <a16:creationId xmlns:a16="http://schemas.microsoft.com/office/drawing/2014/main" id="{281AEE5A-E5CA-6132-146E-001B0DC631A6}"/>
              </a:ext>
            </a:extLst>
          </p:cNvPr>
          <p:cNvSpPr txBox="1">
            <a:spLocks noChangeArrowheads="1"/>
          </p:cNvSpPr>
          <p:nvPr/>
        </p:nvSpPr>
        <p:spPr bwMode="auto">
          <a:xfrm>
            <a:off x="8250952" y="3761681"/>
            <a:ext cx="3350243" cy="1441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spcBef>
                <a:spcPct val="0"/>
              </a:spcBef>
              <a:spcAft>
                <a:spcPts val="1200"/>
              </a:spcAft>
              <a:buNone/>
            </a:pPr>
            <a:r>
              <a:rPr lang="en-US" altLang="de-DE" sz="1800" u="sng" dirty="0">
                <a:latin typeface="Arial" panose="020B0604020202020204" pitchFamily="34" charset="0"/>
              </a:rPr>
              <a:t>Heterozygote</a:t>
            </a:r>
            <a:r>
              <a:rPr lang="en-US" altLang="de-DE" sz="1800" dirty="0">
                <a:latin typeface="Arial" panose="020B0604020202020204" pitchFamily="34" charset="0"/>
              </a:rPr>
              <a:t>: carries different alleles (A and a)</a:t>
            </a:r>
          </a:p>
          <a:p>
            <a:pPr>
              <a:lnSpc>
                <a:spcPct val="110000"/>
              </a:lnSpc>
              <a:spcBef>
                <a:spcPct val="0"/>
              </a:spcBef>
              <a:spcAft>
                <a:spcPts val="1200"/>
              </a:spcAft>
              <a:buNone/>
            </a:pPr>
            <a:r>
              <a:rPr lang="en-US" altLang="de-DE" sz="1800" u="sng" dirty="0">
                <a:latin typeface="Arial" panose="020B0604020202020204" pitchFamily="34" charset="0"/>
              </a:rPr>
              <a:t>Homozygote</a:t>
            </a:r>
            <a:r>
              <a:rPr lang="en-US" altLang="de-DE" sz="1800" dirty="0">
                <a:latin typeface="Arial" panose="020B0604020202020204" pitchFamily="34" charset="0"/>
              </a:rPr>
              <a:t>: carries the same two alleles (a and a)</a:t>
            </a:r>
          </a:p>
        </p:txBody>
      </p:sp>
      <p:sp>
        <p:nvSpPr>
          <p:cNvPr id="5" name="TextBox 18">
            <a:extLst>
              <a:ext uri="{FF2B5EF4-FFF2-40B4-BE49-F238E27FC236}">
                <a16:creationId xmlns:a16="http://schemas.microsoft.com/office/drawing/2014/main" id="{9CD8F5A8-E70D-7CFD-FEEA-AD656C152411}"/>
              </a:ext>
            </a:extLst>
          </p:cNvPr>
          <p:cNvSpPr txBox="1">
            <a:spLocks noChangeArrowheads="1"/>
          </p:cNvSpPr>
          <p:nvPr/>
        </p:nvSpPr>
        <p:spPr bwMode="auto">
          <a:xfrm>
            <a:off x="4908977" y="2123197"/>
            <a:ext cx="6961368" cy="137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37931725" indent="-37474525">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10000"/>
              </a:lnSpc>
              <a:spcBef>
                <a:spcPct val="0"/>
              </a:spcBef>
              <a:spcAft>
                <a:spcPts val="400"/>
              </a:spcAft>
              <a:buNone/>
            </a:pPr>
            <a:r>
              <a:rPr lang="en-GB" altLang="de-DE" sz="2000" dirty="0">
                <a:latin typeface="Arial" panose="020B0604020202020204" pitchFamily="34" charset="0"/>
              </a:rPr>
              <a:t>independent segregation of alleles (at a single locus)</a:t>
            </a:r>
          </a:p>
          <a:p>
            <a:pPr marL="285750" indent="-285750">
              <a:lnSpc>
                <a:spcPct val="110000"/>
              </a:lnSpc>
              <a:spcBef>
                <a:spcPct val="0"/>
              </a:spcBef>
              <a:spcAft>
                <a:spcPts val="400"/>
              </a:spcAft>
            </a:pPr>
            <a:r>
              <a:rPr lang="en-GB" altLang="de-DE" sz="1800" i="1" dirty="0">
                <a:latin typeface="Arial" panose="020B0604020202020204" pitchFamily="34" charset="0"/>
              </a:rPr>
              <a:t>Two members of a gene pair (alleles) segregate separately into gametes so that half of the gametes carry one allele and the other half carry the other allele. </a:t>
            </a:r>
          </a:p>
        </p:txBody>
      </p:sp>
    </p:spTree>
    <p:extLst>
      <p:ext uri="{BB962C8B-B14F-4D97-AF65-F5344CB8AC3E}">
        <p14:creationId xmlns:p14="http://schemas.microsoft.com/office/powerpoint/2010/main" val="365965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P spid="118" grpId="0"/>
      <p:bldP spid="119" grpId="0"/>
      <p:bldP spid="120" grpId="0"/>
      <p:bldP spid="121" grpId="0"/>
      <p:bldP spid="122" grpId="0"/>
      <p:bldP spid="123" grpId="0"/>
      <p:bldP spid="135" grpId="0"/>
      <p:bldP spid="136" grpId="0"/>
      <p:bldP spid="137" grpId="0"/>
      <p:bldP spid="138" grpId="0"/>
      <p:bldP spid="140" grpId="0"/>
      <p:bldP spid="141" grpId="0"/>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56362</TotalTime>
  <Words>2967</Words>
  <Application>Microsoft Macintosh PowerPoint</Application>
  <PresentationFormat>Widescreen</PresentationFormat>
  <Paragraphs>486</Paragraphs>
  <Slides>43</Slides>
  <Notes>25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2" baseType="lpstr">
      <vt:lpstr>Arial</vt:lpstr>
      <vt:lpstr>Calibri</vt:lpstr>
      <vt:lpstr>Calibri Light</vt:lpstr>
      <vt:lpstr>Cambria Math</vt:lpstr>
      <vt:lpstr>Lucida Sans Unicode</vt:lpstr>
      <vt:lpstr>Merriweather</vt:lpstr>
      <vt:lpstr>Times</vt:lpstr>
      <vt:lpstr>Office Theme</vt:lpstr>
      <vt:lpstr>Equation</vt:lpstr>
      <vt:lpstr>Basics in population genetics and evolution  Bioc 201 Reid Brennan</vt:lpstr>
      <vt:lpstr>Lamarck</vt:lpstr>
      <vt:lpstr>Darwin: 1809-1882</vt:lpstr>
      <vt:lpstr>Darwin’s main insights</vt:lpstr>
      <vt:lpstr>What is evolution?</vt:lpstr>
      <vt:lpstr>PowerPoint Presentation</vt:lpstr>
      <vt:lpstr>PowerPoint Presentation</vt:lpstr>
      <vt:lpstr>PowerPoint Presentation</vt:lpstr>
      <vt:lpstr>PowerPoint Presentation</vt:lpstr>
      <vt:lpstr>PowerPoint Presentation</vt:lpstr>
      <vt:lpstr>Allele frequencies, genotype frequencies, and HW equilibrium</vt:lpstr>
      <vt:lpstr>Genoype frequency</vt:lpstr>
      <vt:lpstr>Allele frequency</vt:lpstr>
      <vt:lpstr>Hardy-Weinberg Equilibrium</vt:lpstr>
      <vt:lpstr>PowerPoint Presentation</vt:lpstr>
      <vt:lpstr>What is the expectation for genotype frequencies?  When do we have the highest heterozygosity? </vt:lpstr>
      <vt:lpstr>Inbreeding coefficient: FIS</vt:lpstr>
      <vt:lpstr>Typical FIS values </vt:lpstr>
      <vt:lpstr>PowerPoint Presentation</vt:lpstr>
      <vt:lpstr>PowerPoint Presentation</vt:lpstr>
      <vt:lpstr>Drift, mutation, and selection</vt:lpstr>
      <vt:lpstr>How and why do allele frequencies change through time? </vt:lpstr>
      <vt:lpstr>Wright-Fisher Model</vt:lpstr>
      <vt:lpstr>Wright-Fisher Model</vt:lpstr>
      <vt:lpstr>Wright-Fisher simulation</vt:lpstr>
      <vt:lpstr>Wright-Fisher Model</vt:lpstr>
      <vt:lpstr>Effective population size (Ne)</vt:lpstr>
      <vt:lpstr>PowerPoint Presentation</vt:lpstr>
      <vt:lpstr>Effective population size (Ne)</vt:lpstr>
      <vt:lpstr>Effective population size (Ne)</vt:lpstr>
      <vt:lpstr>Ne/N estimates in wild populations:</vt:lpstr>
      <vt:lpstr>PowerPoint Presentation</vt:lpstr>
      <vt:lpstr>Why are Ne/N estimates so low in marine populations? </vt:lpstr>
      <vt:lpstr>Estimating effective population size</vt:lpstr>
      <vt:lpstr>If drift causes all alleles to eventually be fixed or lost, why do we have diversity?</vt:lpstr>
      <vt:lpstr>Mutation </vt:lpstr>
      <vt:lpstr>The coalescent</vt:lpstr>
      <vt:lpstr>PowerPoint Presentation</vt:lpstr>
      <vt:lpstr>Larger population = longer coalescent time</vt:lpstr>
      <vt:lpstr>Changes in population size have large effect</vt:lpstr>
      <vt:lpstr>Genetic variation</vt:lpstr>
      <vt:lpstr>Genetic variation</vt:lpstr>
      <vt:lpstr>Genetic variation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Reid Brennan</dc:creator>
  <cp:lastModifiedBy>Reid Brennan</cp:lastModifiedBy>
  <cp:revision>133</cp:revision>
  <dcterms:created xsi:type="dcterms:W3CDTF">2023-03-16T13:36:39Z</dcterms:created>
  <dcterms:modified xsi:type="dcterms:W3CDTF">2023-05-02T07:43:30Z</dcterms:modified>
</cp:coreProperties>
</file>